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81" r:id="rId3"/>
    <p:sldId id="284" r:id="rId4"/>
    <p:sldId id="283" r:id="rId5"/>
    <p:sldId id="285" r:id="rId6"/>
    <p:sldId id="286" r:id="rId7"/>
    <p:sldId id="287" r:id="rId8"/>
    <p:sldId id="288" r:id="rId9"/>
    <p:sldId id="289" r:id="rId10"/>
    <p:sldId id="290" r:id="rId11"/>
    <p:sldId id="291" r:id="rId12"/>
    <p:sldId id="292" r:id="rId13"/>
    <p:sldId id="293" r:id="rId14"/>
    <p:sldId id="294" r:id="rId15"/>
    <p:sldId id="295" r:id="rId16"/>
    <p:sldId id="265" r:id="rId17"/>
    <p:sldId id="296" r:id="rId18"/>
    <p:sldId id="297" r:id="rId19"/>
    <p:sldId id="298" r:id="rId20"/>
    <p:sldId id="300" r:id="rId21"/>
    <p:sldId id="301" r:id="rId22"/>
    <p:sldId id="299" r:id="rId23"/>
    <p:sldId id="302" r:id="rId24"/>
    <p:sldId id="303" r:id="rId25"/>
    <p:sldId id="305" r:id="rId26"/>
    <p:sldId id="306" r:id="rId27"/>
    <p:sldId id="307" r:id="rId28"/>
    <p:sldId id="304" r:id="rId29"/>
    <p:sldId id="308" r:id="rId30"/>
    <p:sldId id="309" r:id="rId31"/>
    <p:sldId id="310" r:id="rId32"/>
    <p:sldId id="282" r:id="rId33"/>
    <p:sldId id="261" r:id="rId34"/>
    <p:sldId id="257" r:id="rId35"/>
    <p:sldId id="264" r:id="rId36"/>
    <p:sldId id="259" r:id="rId37"/>
    <p:sldId id="266" r:id="rId38"/>
    <p:sldId id="267" r:id="rId39"/>
    <p:sldId id="258" r:id="rId40"/>
    <p:sldId id="269" r:id="rId41"/>
    <p:sldId id="276" r:id="rId42"/>
    <p:sldId id="278" r:id="rId43"/>
    <p:sldId id="280" r:id="rId44"/>
    <p:sldId id="260" r:id="rId45"/>
    <p:sldId id="279" r:id="rId46"/>
    <p:sldId id="274" r:id="rId47"/>
    <p:sldId id="275" r:id="rId48"/>
    <p:sldId id="268" r:id="rId4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94691"/>
  </p:normalViewPr>
  <p:slideViewPr>
    <p:cSldViewPr snapToGrid="0" snapToObjects="1">
      <p:cViewPr varScale="1">
        <p:scale>
          <a:sx n="65" d="100"/>
          <a:sy n="65" d="100"/>
        </p:scale>
        <p:origin x="88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CF6AA-244E-884A-87BB-D2760B52341E}" type="datetimeFigureOut">
              <a:rPr lang="en-IL" smtClean="0"/>
              <a:t>03/14/2022</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D7334-41DF-F34E-87B4-36BA73054CAE}" type="slidenum">
              <a:rPr lang="en-IL" smtClean="0"/>
              <a:t>‹#›</a:t>
            </a:fld>
            <a:endParaRPr lang="en-IL"/>
          </a:p>
        </p:txBody>
      </p:sp>
    </p:spTree>
    <p:extLst>
      <p:ext uri="{BB962C8B-B14F-4D97-AF65-F5344CB8AC3E}">
        <p14:creationId xmlns:p14="http://schemas.microsoft.com/office/powerpoint/2010/main" val="3374542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The only ones with a very high correlation are Chi4n and MolMR…. </a:t>
            </a:r>
            <a:r>
              <a:rPr lang="en-IL"/>
              <a:t>Maybe we should consider dropping one of them?</a:t>
            </a:r>
          </a:p>
        </p:txBody>
      </p:sp>
      <p:sp>
        <p:nvSpPr>
          <p:cNvPr id="4" name="Slide Number Placeholder 3"/>
          <p:cNvSpPr>
            <a:spLocks noGrp="1"/>
          </p:cNvSpPr>
          <p:nvPr>
            <p:ph type="sldNum" sz="quarter" idx="5"/>
          </p:nvPr>
        </p:nvSpPr>
        <p:spPr/>
        <p:txBody>
          <a:bodyPr/>
          <a:lstStyle/>
          <a:p>
            <a:fld id="{5F0D7334-41DF-F34E-87B4-36BA73054CAE}" type="slidenum">
              <a:rPr lang="en-IL" smtClean="0"/>
              <a:t>43</a:t>
            </a:fld>
            <a:endParaRPr lang="en-IL"/>
          </a:p>
        </p:txBody>
      </p:sp>
    </p:spTree>
    <p:extLst>
      <p:ext uri="{BB962C8B-B14F-4D97-AF65-F5344CB8AC3E}">
        <p14:creationId xmlns:p14="http://schemas.microsoft.com/office/powerpoint/2010/main" val="2045028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SVM with my parameters</a:t>
            </a:r>
            <a:endParaRPr lang="en-IL" dirty="0"/>
          </a:p>
        </p:txBody>
      </p:sp>
      <p:sp>
        <p:nvSpPr>
          <p:cNvPr id="4" name="Slide Number Placeholder 3"/>
          <p:cNvSpPr>
            <a:spLocks noGrp="1"/>
          </p:cNvSpPr>
          <p:nvPr>
            <p:ph type="sldNum" sz="quarter" idx="5"/>
          </p:nvPr>
        </p:nvSpPr>
        <p:spPr/>
        <p:txBody>
          <a:bodyPr/>
          <a:lstStyle/>
          <a:p>
            <a:fld id="{5F0D7334-41DF-F34E-87B4-36BA73054CAE}" type="slidenum">
              <a:rPr lang="en-IL" smtClean="0"/>
              <a:t>46</a:t>
            </a:fld>
            <a:endParaRPr lang="en-IL"/>
          </a:p>
        </p:txBody>
      </p:sp>
    </p:spTree>
    <p:extLst>
      <p:ext uri="{BB962C8B-B14F-4D97-AF65-F5344CB8AC3E}">
        <p14:creationId xmlns:p14="http://schemas.microsoft.com/office/powerpoint/2010/main" val="2074427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dirty="0"/>
              <a:t>SVM with Yonatan’s parameters</a:t>
            </a:r>
          </a:p>
        </p:txBody>
      </p:sp>
      <p:sp>
        <p:nvSpPr>
          <p:cNvPr id="4" name="Slide Number Placeholder 3"/>
          <p:cNvSpPr>
            <a:spLocks noGrp="1"/>
          </p:cNvSpPr>
          <p:nvPr>
            <p:ph type="sldNum" sz="quarter" idx="5"/>
          </p:nvPr>
        </p:nvSpPr>
        <p:spPr/>
        <p:txBody>
          <a:bodyPr/>
          <a:lstStyle/>
          <a:p>
            <a:fld id="{5F0D7334-41DF-F34E-87B4-36BA73054CAE}" type="slidenum">
              <a:rPr lang="en-IL" smtClean="0"/>
              <a:t>47</a:t>
            </a:fld>
            <a:endParaRPr lang="en-IL"/>
          </a:p>
        </p:txBody>
      </p:sp>
    </p:spTree>
    <p:extLst>
      <p:ext uri="{BB962C8B-B14F-4D97-AF65-F5344CB8AC3E}">
        <p14:creationId xmlns:p14="http://schemas.microsoft.com/office/powerpoint/2010/main" val="3958222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D2F2-7C13-2D46-B091-6CDE22DA706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L"/>
          </a:p>
        </p:txBody>
      </p:sp>
      <p:sp>
        <p:nvSpPr>
          <p:cNvPr id="3" name="Subtitle 2">
            <a:extLst>
              <a:ext uri="{FF2B5EF4-FFF2-40B4-BE49-F238E27FC236}">
                <a16:creationId xmlns:a16="http://schemas.microsoft.com/office/drawing/2014/main" id="{FF06F326-90EB-9A42-830A-BD03D6048E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L"/>
          </a:p>
        </p:txBody>
      </p:sp>
      <p:sp>
        <p:nvSpPr>
          <p:cNvPr id="4" name="Date Placeholder 3">
            <a:extLst>
              <a:ext uri="{FF2B5EF4-FFF2-40B4-BE49-F238E27FC236}">
                <a16:creationId xmlns:a16="http://schemas.microsoft.com/office/drawing/2014/main" id="{0D61B1AB-02E6-BF45-B250-24A255ABEFCF}"/>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5" name="Footer Placeholder 4">
            <a:extLst>
              <a:ext uri="{FF2B5EF4-FFF2-40B4-BE49-F238E27FC236}">
                <a16:creationId xmlns:a16="http://schemas.microsoft.com/office/drawing/2014/main" id="{DA093C20-24F2-1146-8D69-4B206437CB8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873A389-EA8B-DD47-908E-2C3CC2366451}"/>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650785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7C97-E630-D54D-B0C4-B018363A2DB1}"/>
              </a:ext>
            </a:extLst>
          </p:cNvPr>
          <p:cNvSpPr>
            <a:spLocks noGrp="1"/>
          </p:cNvSpPr>
          <p:nvPr>
            <p:ph type="title"/>
          </p:nvPr>
        </p:nvSpPr>
        <p:spPr/>
        <p:txBody>
          <a:bodyPr/>
          <a:lstStyle/>
          <a:p>
            <a:r>
              <a:rPr lang="en-GB"/>
              <a:t>Click to edit Master title style</a:t>
            </a:r>
            <a:endParaRPr lang="en-IL"/>
          </a:p>
        </p:txBody>
      </p:sp>
      <p:sp>
        <p:nvSpPr>
          <p:cNvPr id="3" name="Vertical Text Placeholder 2">
            <a:extLst>
              <a:ext uri="{FF2B5EF4-FFF2-40B4-BE49-F238E27FC236}">
                <a16:creationId xmlns:a16="http://schemas.microsoft.com/office/drawing/2014/main" id="{4E7C374D-B6AE-4C42-9793-A33EE8DFB63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84CF6FA3-F43F-5845-BC10-F27AF1AE603B}"/>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5" name="Footer Placeholder 4">
            <a:extLst>
              <a:ext uri="{FF2B5EF4-FFF2-40B4-BE49-F238E27FC236}">
                <a16:creationId xmlns:a16="http://schemas.microsoft.com/office/drawing/2014/main" id="{261A9EB3-4BAC-9649-95BB-3EC08629AAA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941B26C-2B85-344E-845B-270648256C9E}"/>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3503497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2D92AE-6B86-6545-92C2-BCCF062B05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L"/>
          </a:p>
        </p:txBody>
      </p:sp>
      <p:sp>
        <p:nvSpPr>
          <p:cNvPr id="3" name="Vertical Text Placeholder 2">
            <a:extLst>
              <a:ext uri="{FF2B5EF4-FFF2-40B4-BE49-F238E27FC236}">
                <a16:creationId xmlns:a16="http://schemas.microsoft.com/office/drawing/2014/main" id="{9C14C9C5-55F9-D544-B7E5-CFF2139724E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311677DE-A6C4-D747-A090-BE7B36D94A2C}"/>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5" name="Footer Placeholder 4">
            <a:extLst>
              <a:ext uri="{FF2B5EF4-FFF2-40B4-BE49-F238E27FC236}">
                <a16:creationId xmlns:a16="http://schemas.microsoft.com/office/drawing/2014/main" id="{617A23F6-9DB8-CE4B-9828-2E2483A041B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02193F0-9D03-254D-82B4-FB5B31DC19AC}"/>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3685299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DD3C-B122-BB4E-822A-CE9157D02FA3}"/>
              </a:ext>
            </a:extLst>
          </p:cNvPr>
          <p:cNvSpPr>
            <a:spLocks noGrp="1"/>
          </p:cNvSpPr>
          <p:nvPr>
            <p:ph type="title"/>
          </p:nvPr>
        </p:nvSpPr>
        <p:spPr/>
        <p:txBody>
          <a:bodyPr/>
          <a:lstStyle/>
          <a:p>
            <a:r>
              <a:rPr lang="en-GB"/>
              <a:t>Click to edit Master title style</a:t>
            </a:r>
            <a:endParaRPr lang="en-IL"/>
          </a:p>
        </p:txBody>
      </p:sp>
      <p:sp>
        <p:nvSpPr>
          <p:cNvPr id="3" name="Content Placeholder 2">
            <a:extLst>
              <a:ext uri="{FF2B5EF4-FFF2-40B4-BE49-F238E27FC236}">
                <a16:creationId xmlns:a16="http://schemas.microsoft.com/office/drawing/2014/main" id="{49916D73-5D84-4E47-8966-F4FC1A6CB27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36472289-5D79-2847-89C8-E7C7173C4DA8}"/>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5" name="Footer Placeholder 4">
            <a:extLst>
              <a:ext uri="{FF2B5EF4-FFF2-40B4-BE49-F238E27FC236}">
                <a16:creationId xmlns:a16="http://schemas.microsoft.com/office/drawing/2014/main" id="{3B5C140A-3EFD-8143-A3E5-045F47A1A59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F4EA4E52-1E0F-E744-A031-BEE4BC7574B6}"/>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1004615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A454-D1BD-FD46-BB71-B9AEEB83056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L"/>
          </a:p>
        </p:txBody>
      </p:sp>
      <p:sp>
        <p:nvSpPr>
          <p:cNvPr id="3" name="Text Placeholder 2">
            <a:extLst>
              <a:ext uri="{FF2B5EF4-FFF2-40B4-BE49-F238E27FC236}">
                <a16:creationId xmlns:a16="http://schemas.microsoft.com/office/drawing/2014/main" id="{CCA6E94E-A970-6845-B845-A0F7E9DE95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99B25F8-B326-4F47-B005-FD2C1F1AD34C}"/>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5" name="Footer Placeholder 4">
            <a:extLst>
              <a:ext uri="{FF2B5EF4-FFF2-40B4-BE49-F238E27FC236}">
                <a16:creationId xmlns:a16="http://schemas.microsoft.com/office/drawing/2014/main" id="{2F003DE3-4BFF-854B-B02F-3763534DC9A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46046EA-E030-6849-B4F5-958BDF9B1D81}"/>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308419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C8D9-0614-3741-873A-03D0B20C89CF}"/>
              </a:ext>
            </a:extLst>
          </p:cNvPr>
          <p:cNvSpPr>
            <a:spLocks noGrp="1"/>
          </p:cNvSpPr>
          <p:nvPr>
            <p:ph type="title"/>
          </p:nvPr>
        </p:nvSpPr>
        <p:spPr/>
        <p:txBody>
          <a:bodyPr/>
          <a:lstStyle/>
          <a:p>
            <a:r>
              <a:rPr lang="en-GB"/>
              <a:t>Click to edit Master title style</a:t>
            </a:r>
            <a:endParaRPr lang="en-IL"/>
          </a:p>
        </p:txBody>
      </p:sp>
      <p:sp>
        <p:nvSpPr>
          <p:cNvPr id="3" name="Content Placeholder 2">
            <a:extLst>
              <a:ext uri="{FF2B5EF4-FFF2-40B4-BE49-F238E27FC236}">
                <a16:creationId xmlns:a16="http://schemas.microsoft.com/office/drawing/2014/main" id="{22AD8194-2004-0D47-98F4-C1841A72ABC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Content Placeholder 3">
            <a:extLst>
              <a:ext uri="{FF2B5EF4-FFF2-40B4-BE49-F238E27FC236}">
                <a16:creationId xmlns:a16="http://schemas.microsoft.com/office/drawing/2014/main" id="{B62647D0-4E22-EE46-B79E-B46B4D05066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5" name="Date Placeholder 4">
            <a:extLst>
              <a:ext uri="{FF2B5EF4-FFF2-40B4-BE49-F238E27FC236}">
                <a16:creationId xmlns:a16="http://schemas.microsoft.com/office/drawing/2014/main" id="{9501D845-18A0-9E49-80BA-ABB08D1EEB5A}"/>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6" name="Footer Placeholder 5">
            <a:extLst>
              <a:ext uri="{FF2B5EF4-FFF2-40B4-BE49-F238E27FC236}">
                <a16:creationId xmlns:a16="http://schemas.microsoft.com/office/drawing/2014/main" id="{0A6FB6DB-BB9B-474D-8E66-E49219E1C753}"/>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4A249CE-C93D-D648-BA52-7B8F79C23DF5}"/>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1590350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5D810-3B4F-4D4B-8474-2CF91D0D2BA2}"/>
              </a:ext>
            </a:extLst>
          </p:cNvPr>
          <p:cNvSpPr>
            <a:spLocks noGrp="1"/>
          </p:cNvSpPr>
          <p:nvPr>
            <p:ph type="title"/>
          </p:nvPr>
        </p:nvSpPr>
        <p:spPr>
          <a:xfrm>
            <a:off x="839788" y="365125"/>
            <a:ext cx="10515600" cy="1325563"/>
          </a:xfrm>
        </p:spPr>
        <p:txBody>
          <a:bodyPr/>
          <a:lstStyle/>
          <a:p>
            <a:r>
              <a:rPr lang="en-GB"/>
              <a:t>Click to edit Master title style</a:t>
            </a:r>
            <a:endParaRPr lang="en-IL"/>
          </a:p>
        </p:txBody>
      </p:sp>
      <p:sp>
        <p:nvSpPr>
          <p:cNvPr id="3" name="Text Placeholder 2">
            <a:extLst>
              <a:ext uri="{FF2B5EF4-FFF2-40B4-BE49-F238E27FC236}">
                <a16:creationId xmlns:a16="http://schemas.microsoft.com/office/drawing/2014/main" id="{AB9061AA-DB08-F847-8400-5C74FC871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822EA73-82D8-5C40-B56A-864FD0B636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5" name="Text Placeholder 4">
            <a:extLst>
              <a:ext uri="{FF2B5EF4-FFF2-40B4-BE49-F238E27FC236}">
                <a16:creationId xmlns:a16="http://schemas.microsoft.com/office/drawing/2014/main" id="{E5B93172-1273-DF43-8629-30E0C4439A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8CBA8E9-0F03-F842-985D-AC7D3D3D574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7" name="Date Placeholder 6">
            <a:extLst>
              <a:ext uri="{FF2B5EF4-FFF2-40B4-BE49-F238E27FC236}">
                <a16:creationId xmlns:a16="http://schemas.microsoft.com/office/drawing/2014/main" id="{21FFA31F-A8FC-8041-A4EE-5920353036B1}"/>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8" name="Footer Placeholder 7">
            <a:extLst>
              <a:ext uri="{FF2B5EF4-FFF2-40B4-BE49-F238E27FC236}">
                <a16:creationId xmlns:a16="http://schemas.microsoft.com/office/drawing/2014/main" id="{A84E3E8E-5BBC-5B40-816F-DC5E297CDC8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852388D0-C9AB-F342-A2C1-B530D320F08C}"/>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1049723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61DE-EB64-8646-BA84-18FED2DAC81B}"/>
              </a:ext>
            </a:extLst>
          </p:cNvPr>
          <p:cNvSpPr>
            <a:spLocks noGrp="1"/>
          </p:cNvSpPr>
          <p:nvPr>
            <p:ph type="title"/>
          </p:nvPr>
        </p:nvSpPr>
        <p:spPr/>
        <p:txBody>
          <a:bodyPr/>
          <a:lstStyle/>
          <a:p>
            <a:r>
              <a:rPr lang="en-GB"/>
              <a:t>Click to edit Master title style</a:t>
            </a:r>
            <a:endParaRPr lang="en-IL"/>
          </a:p>
        </p:txBody>
      </p:sp>
      <p:sp>
        <p:nvSpPr>
          <p:cNvPr id="3" name="Date Placeholder 2">
            <a:extLst>
              <a:ext uri="{FF2B5EF4-FFF2-40B4-BE49-F238E27FC236}">
                <a16:creationId xmlns:a16="http://schemas.microsoft.com/office/drawing/2014/main" id="{061A1167-AEC0-924E-BBB6-B3CA5EA3D102}"/>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4" name="Footer Placeholder 3">
            <a:extLst>
              <a:ext uri="{FF2B5EF4-FFF2-40B4-BE49-F238E27FC236}">
                <a16:creationId xmlns:a16="http://schemas.microsoft.com/office/drawing/2014/main" id="{FBE09DED-A043-8948-8DAE-B865915BF837}"/>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E953BD39-4426-864B-B2FC-5EF51734199F}"/>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424513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364FE7-CEE9-8A40-B0C9-DC7DC47AC912}"/>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3" name="Footer Placeholder 2">
            <a:extLst>
              <a:ext uri="{FF2B5EF4-FFF2-40B4-BE49-F238E27FC236}">
                <a16:creationId xmlns:a16="http://schemas.microsoft.com/office/drawing/2014/main" id="{69B3BE48-77FE-B34A-B814-CB977E1655DA}"/>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941528A-E957-2049-95E4-EC38A263490A}"/>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2965945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45D42-13BD-A54D-8C4B-426F8C9D109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L"/>
          </a:p>
        </p:txBody>
      </p:sp>
      <p:sp>
        <p:nvSpPr>
          <p:cNvPr id="3" name="Content Placeholder 2">
            <a:extLst>
              <a:ext uri="{FF2B5EF4-FFF2-40B4-BE49-F238E27FC236}">
                <a16:creationId xmlns:a16="http://schemas.microsoft.com/office/drawing/2014/main" id="{70670C75-4FF8-D94C-86E8-EB1E927924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Text Placeholder 3">
            <a:extLst>
              <a:ext uri="{FF2B5EF4-FFF2-40B4-BE49-F238E27FC236}">
                <a16:creationId xmlns:a16="http://schemas.microsoft.com/office/drawing/2014/main" id="{245EEBCC-3C7B-6E46-89EB-465F4B1916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7EF660-0EE9-144F-9A9A-B06970ADB550}"/>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6" name="Footer Placeholder 5">
            <a:extLst>
              <a:ext uri="{FF2B5EF4-FFF2-40B4-BE49-F238E27FC236}">
                <a16:creationId xmlns:a16="http://schemas.microsoft.com/office/drawing/2014/main" id="{85E262C3-72A0-DE45-8FC9-10C742EBDFBA}"/>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E86C75D-EDA5-C946-8634-0FC59720AB2E}"/>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2294714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DD377-40D1-2A4E-8426-7DF9635571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L"/>
          </a:p>
        </p:txBody>
      </p:sp>
      <p:sp>
        <p:nvSpPr>
          <p:cNvPr id="3" name="Picture Placeholder 2">
            <a:extLst>
              <a:ext uri="{FF2B5EF4-FFF2-40B4-BE49-F238E27FC236}">
                <a16:creationId xmlns:a16="http://schemas.microsoft.com/office/drawing/2014/main" id="{35FB4CF4-076D-A946-9A46-03A32E15D8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30941A22-2818-F24C-A9F7-C49771B305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2821379-96DD-F64A-9BB7-E971E63122BE}"/>
              </a:ext>
            </a:extLst>
          </p:cNvPr>
          <p:cNvSpPr>
            <a:spLocks noGrp="1"/>
          </p:cNvSpPr>
          <p:nvPr>
            <p:ph type="dt" sz="half" idx="10"/>
          </p:nvPr>
        </p:nvSpPr>
        <p:spPr/>
        <p:txBody>
          <a:bodyPr/>
          <a:lstStyle/>
          <a:p>
            <a:fld id="{DCDB679B-6E6F-2948-B9A6-BE3D4383878A}" type="datetimeFigureOut">
              <a:rPr lang="en-IL" smtClean="0"/>
              <a:t>03/14/2022</a:t>
            </a:fld>
            <a:endParaRPr lang="en-IL"/>
          </a:p>
        </p:txBody>
      </p:sp>
      <p:sp>
        <p:nvSpPr>
          <p:cNvPr id="6" name="Footer Placeholder 5">
            <a:extLst>
              <a:ext uri="{FF2B5EF4-FFF2-40B4-BE49-F238E27FC236}">
                <a16:creationId xmlns:a16="http://schemas.microsoft.com/office/drawing/2014/main" id="{ADE2813A-5892-7745-9FEF-D2D2BE90D58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A79B94A-1263-104E-AD63-D5C57CBB151A}"/>
              </a:ext>
            </a:extLst>
          </p:cNvPr>
          <p:cNvSpPr>
            <a:spLocks noGrp="1"/>
          </p:cNvSpPr>
          <p:nvPr>
            <p:ph type="sldNum" sz="quarter" idx="12"/>
          </p:nvPr>
        </p:nvSpPr>
        <p:spPr/>
        <p:txBody>
          <a:bodyPr/>
          <a:lstStyle/>
          <a:p>
            <a:fld id="{7479DAF6-0F2A-9D48-A763-824D1D4599DB}" type="slidenum">
              <a:rPr lang="en-IL" smtClean="0"/>
              <a:t>‹#›</a:t>
            </a:fld>
            <a:endParaRPr lang="en-IL"/>
          </a:p>
        </p:txBody>
      </p:sp>
    </p:spTree>
    <p:extLst>
      <p:ext uri="{BB962C8B-B14F-4D97-AF65-F5344CB8AC3E}">
        <p14:creationId xmlns:p14="http://schemas.microsoft.com/office/powerpoint/2010/main" val="3395186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14534D-5FBD-384F-9373-A7FD91242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L"/>
          </a:p>
        </p:txBody>
      </p:sp>
      <p:sp>
        <p:nvSpPr>
          <p:cNvPr id="3" name="Text Placeholder 2">
            <a:extLst>
              <a:ext uri="{FF2B5EF4-FFF2-40B4-BE49-F238E27FC236}">
                <a16:creationId xmlns:a16="http://schemas.microsoft.com/office/drawing/2014/main" id="{8A6BF890-4127-2242-8E06-2F15E559EF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L"/>
          </a:p>
        </p:txBody>
      </p:sp>
      <p:sp>
        <p:nvSpPr>
          <p:cNvPr id="4" name="Date Placeholder 3">
            <a:extLst>
              <a:ext uri="{FF2B5EF4-FFF2-40B4-BE49-F238E27FC236}">
                <a16:creationId xmlns:a16="http://schemas.microsoft.com/office/drawing/2014/main" id="{F446F026-FCDE-9A41-B1A4-553001B17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DB679B-6E6F-2948-B9A6-BE3D4383878A}" type="datetimeFigureOut">
              <a:rPr lang="en-IL" smtClean="0"/>
              <a:t>03/14/2022</a:t>
            </a:fld>
            <a:endParaRPr lang="en-IL"/>
          </a:p>
        </p:txBody>
      </p:sp>
      <p:sp>
        <p:nvSpPr>
          <p:cNvPr id="5" name="Footer Placeholder 4">
            <a:extLst>
              <a:ext uri="{FF2B5EF4-FFF2-40B4-BE49-F238E27FC236}">
                <a16:creationId xmlns:a16="http://schemas.microsoft.com/office/drawing/2014/main" id="{77A3BDFA-709F-6F4B-81CC-23E463709A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605F921D-9A30-144C-BBA3-B0FCFB42E9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79DAF6-0F2A-9D48-A763-824D1D4599DB}" type="slidenum">
              <a:rPr lang="en-IL" smtClean="0"/>
              <a:t>‹#›</a:t>
            </a:fld>
            <a:endParaRPr lang="en-IL"/>
          </a:p>
        </p:txBody>
      </p:sp>
    </p:spTree>
    <p:extLst>
      <p:ext uri="{BB962C8B-B14F-4D97-AF65-F5344CB8AC3E}">
        <p14:creationId xmlns:p14="http://schemas.microsoft.com/office/powerpoint/2010/main" val="5561661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3"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94A0A2F-B993-E047-A426-F06B72516C74}"/>
              </a:ext>
            </a:extLst>
          </p:cNvPr>
          <p:cNvSpPr>
            <a:spLocks noGrp="1"/>
          </p:cNvSpPr>
          <p:nvPr>
            <p:ph type="ctrTitle"/>
          </p:nvPr>
        </p:nvSpPr>
        <p:spPr>
          <a:xfrm>
            <a:off x="539414" y="1270007"/>
            <a:ext cx="5845097" cy="4317987"/>
          </a:xfrm>
        </p:spPr>
        <p:txBody>
          <a:bodyPr anchor="ctr">
            <a:normAutofit fontScale="90000"/>
          </a:bodyPr>
          <a:lstStyle/>
          <a:p>
            <a:r>
              <a:rPr lang="en-IL" sz="7200" dirty="0">
                <a:solidFill>
                  <a:schemeClr val="bg1"/>
                </a:solidFill>
              </a:rPr>
              <a:t>Prediction</a:t>
            </a:r>
            <a:r>
              <a:rPr lang="en-US" sz="7200" dirty="0">
                <a:solidFill>
                  <a:schemeClr val="bg1"/>
                </a:solidFill>
              </a:rPr>
              <a:t>g “Sour” Odorant Characters</a:t>
            </a:r>
            <a:r>
              <a:rPr lang="en-IL" sz="7200" dirty="0">
                <a:solidFill>
                  <a:schemeClr val="bg1"/>
                </a:solidFill>
              </a:rPr>
              <a:t> </a:t>
            </a:r>
            <a:r>
              <a:rPr lang="en-US" sz="7200" dirty="0">
                <a:solidFill>
                  <a:schemeClr val="bg1"/>
                </a:solidFill>
              </a:rPr>
              <a:t>using Molecular </a:t>
            </a:r>
            <a:r>
              <a:rPr lang="en-IL" sz="7200" dirty="0">
                <a:solidFill>
                  <a:schemeClr val="bg1"/>
                </a:solidFill>
              </a:rPr>
              <a:t>Properties</a:t>
            </a:r>
          </a:p>
        </p:txBody>
      </p:sp>
      <p:sp>
        <p:nvSpPr>
          <p:cNvPr id="3" name="Subtitle 2">
            <a:extLst>
              <a:ext uri="{FF2B5EF4-FFF2-40B4-BE49-F238E27FC236}">
                <a16:creationId xmlns:a16="http://schemas.microsoft.com/office/drawing/2014/main" id="{F643A017-8A50-C247-ABE7-2973575319BA}"/>
              </a:ext>
            </a:extLst>
          </p:cNvPr>
          <p:cNvSpPr>
            <a:spLocks noGrp="1"/>
          </p:cNvSpPr>
          <p:nvPr>
            <p:ph type="subTitle" idx="1"/>
          </p:nvPr>
        </p:nvSpPr>
        <p:spPr>
          <a:xfrm>
            <a:off x="7866706" y="2451382"/>
            <a:ext cx="3681454" cy="3336121"/>
          </a:xfrm>
        </p:spPr>
        <p:txBody>
          <a:bodyPr anchor="ctr">
            <a:normAutofit lnSpcReduction="10000"/>
          </a:bodyPr>
          <a:lstStyle/>
          <a:p>
            <a:pPr algn="l"/>
            <a:r>
              <a:rPr lang="en-US" sz="2800" dirty="0"/>
              <a:t>Final Project-</a:t>
            </a:r>
            <a:r>
              <a:rPr lang="en-IL" sz="2800" dirty="0"/>
              <a:t>Introduction to Machine Learning for Neuroscience</a:t>
            </a:r>
          </a:p>
          <a:p>
            <a:pPr algn="l"/>
            <a:endParaRPr lang="en-IL" sz="2800" dirty="0"/>
          </a:p>
          <a:p>
            <a:pPr algn="l">
              <a:lnSpc>
                <a:spcPct val="100000"/>
              </a:lnSpc>
              <a:spcBef>
                <a:spcPts val="400"/>
              </a:spcBef>
            </a:pPr>
            <a:r>
              <a:rPr lang="en-IL" sz="2000" dirty="0"/>
              <a:t>Yonatan Goldstein</a:t>
            </a:r>
          </a:p>
          <a:p>
            <a:pPr algn="l">
              <a:spcBef>
                <a:spcPts val="200"/>
              </a:spcBef>
            </a:pPr>
            <a:r>
              <a:rPr lang="en-IL" sz="2000" dirty="0"/>
              <a:t>Ofir Sade</a:t>
            </a:r>
            <a:endParaRPr lang="en-US" sz="2000" dirty="0"/>
          </a:p>
          <a:p>
            <a:pPr algn="l">
              <a:spcBef>
                <a:spcPts val="200"/>
              </a:spcBef>
            </a:pPr>
            <a:endParaRPr lang="en-US" sz="2000" dirty="0"/>
          </a:p>
          <a:p>
            <a:pPr algn="l">
              <a:spcBef>
                <a:spcPts val="200"/>
              </a:spcBef>
            </a:pPr>
            <a:r>
              <a:rPr lang="en-US" sz="2000" dirty="0"/>
              <a:t>03/2022</a:t>
            </a:r>
            <a:endParaRPr lang="en-IL" sz="2000" dirty="0"/>
          </a:p>
        </p:txBody>
      </p:sp>
    </p:spTree>
    <p:extLst>
      <p:ext uri="{BB962C8B-B14F-4D97-AF65-F5344CB8AC3E}">
        <p14:creationId xmlns:p14="http://schemas.microsoft.com/office/powerpoint/2010/main" val="38462933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061B-64CB-48FA-90BE-0B043D6F4A68}"/>
              </a:ext>
            </a:extLst>
          </p:cNvPr>
          <p:cNvSpPr>
            <a:spLocks noGrp="1"/>
          </p:cNvSpPr>
          <p:nvPr>
            <p:ph type="title"/>
          </p:nvPr>
        </p:nvSpPr>
        <p:spPr/>
        <p:txBody>
          <a:bodyPr/>
          <a:lstStyle/>
          <a:p>
            <a:r>
              <a:rPr lang="en-US" dirty="0"/>
              <a:t>EDA</a:t>
            </a:r>
            <a:endParaRPr lang="he-IL" dirty="0"/>
          </a:p>
        </p:txBody>
      </p:sp>
      <p:sp>
        <p:nvSpPr>
          <p:cNvPr id="3" name="Content Placeholder 2">
            <a:extLst>
              <a:ext uri="{FF2B5EF4-FFF2-40B4-BE49-F238E27FC236}">
                <a16:creationId xmlns:a16="http://schemas.microsoft.com/office/drawing/2014/main" id="{BF82C79A-7FA5-4E5C-9A2A-371B0979C0D9}"/>
              </a:ext>
            </a:extLst>
          </p:cNvPr>
          <p:cNvSpPr>
            <a:spLocks noGrp="1"/>
          </p:cNvSpPr>
          <p:nvPr>
            <p:ph idx="1"/>
          </p:nvPr>
        </p:nvSpPr>
        <p:spPr/>
        <p:txBody>
          <a:bodyPr/>
          <a:lstStyle/>
          <a:p>
            <a:r>
              <a:rPr lang="en-US" dirty="0">
                <a:latin typeface="+mj-lt"/>
              </a:rPr>
              <a:t>X.info()</a:t>
            </a:r>
          </a:p>
          <a:p>
            <a:endParaRPr lang="en-US" dirty="0">
              <a:latin typeface="+mj-lt"/>
            </a:endParaRPr>
          </a:p>
          <a:p>
            <a:r>
              <a:rPr lang="en-US" dirty="0" err="1">
                <a:latin typeface="+mj-lt"/>
              </a:rPr>
              <a:t>X.describe</a:t>
            </a:r>
            <a:r>
              <a:rPr lang="en-US" dirty="0">
                <a:latin typeface="+mj-lt"/>
              </a:rPr>
              <a:t>()</a:t>
            </a:r>
          </a:p>
          <a:p>
            <a:endParaRPr lang="en-US" dirty="0">
              <a:latin typeface="+mj-lt"/>
            </a:endParaRPr>
          </a:p>
          <a:p>
            <a:r>
              <a:rPr lang="en-US" dirty="0">
                <a:latin typeface="+mj-lt"/>
              </a:rPr>
              <a:t>Printing </a:t>
            </a:r>
            <a:r>
              <a:rPr lang="en-US" b="0" dirty="0">
                <a:solidFill>
                  <a:srgbClr val="000000"/>
                </a:solidFill>
                <a:effectLst/>
                <a:latin typeface="+mj-lt"/>
              </a:rPr>
              <a:t>data chunks</a:t>
            </a:r>
          </a:p>
          <a:p>
            <a:endParaRPr lang="he-IL" dirty="0"/>
          </a:p>
        </p:txBody>
      </p:sp>
      <p:sp>
        <p:nvSpPr>
          <p:cNvPr id="4" name="TextBox 3">
            <a:extLst>
              <a:ext uri="{FF2B5EF4-FFF2-40B4-BE49-F238E27FC236}">
                <a16:creationId xmlns:a16="http://schemas.microsoft.com/office/drawing/2014/main" id="{DA587DC3-E48F-47CD-977F-8157B660B2C0}"/>
              </a:ext>
            </a:extLst>
          </p:cNvPr>
          <p:cNvSpPr txBox="1"/>
          <p:nvPr/>
        </p:nvSpPr>
        <p:spPr>
          <a:xfrm>
            <a:off x="5338916" y="1825625"/>
            <a:ext cx="5945346" cy="2215991"/>
          </a:xfrm>
          <a:prstGeom prst="rect">
            <a:avLst/>
          </a:prstGeom>
          <a:noFill/>
        </p:spPr>
        <p:txBody>
          <a:bodyPr wrap="none" rtlCol="1">
            <a:spAutoFit/>
          </a:bodyPr>
          <a:lstStyle/>
          <a:p>
            <a:r>
              <a:rPr lang="en-US" sz="2400" b="0" dirty="0">
                <a:solidFill>
                  <a:srgbClr val="000000"/>
                </a:solidFill>
                <a:effectLst/>
                <a:latin typeface="+mj-lt"/>
              </a:rPr>
              <a:t>&lt;class '</a:t>
            </a:r>
            <a:r>
              <a:rPr lang="en-US" sz="2400" b="0" dirty="0" err="1">
                <a:solidFill>
                  <a:srgbClr val="000000"/>
                </a:solidFill>
                <a:effectLst/>
                <a:latin typeface="+mj-lt"/>
              </a:rPr>
              <a:t>pandas.core.frame.DataFrame</a:t>
            </a:r>
            <a:r>
              <a:rPr lang="en-US" sz="2400" b="0" dirty="0">
                <a:solidFill>
                  <a:srgbClr val="000000"/>
                </a:solidFill>
                <a:effectLst/>
                <a:latin typeface="+mj-lt"/>
              </a:rPr>
              <a:t>'&gt;</a:t>
            </a:r>
          </a:p>
          <a:p>
            <a:r>
              <a:rPr lang="en-US" sz="2400" b="0" dirty="0">
                <a:solidFill>
                  <a:srgbClr val="000000"/>
                </a:solidFill>
                <a:effectLst/>
                <a:latin typeface="+mj-lt"/>
              </a:rPr>
              <a:t>Int64Index: 960 entries, 0 to 959</a:t>
            </a:r>
          </a:p>
          <a:p>
            <a:r>
              <a:rPr lang="en-US" sz="2400" b="0" dirty="0">
                <a:solidFill>
                  <a:srgbClr val="000000"/>
                </a:solidFill>
                <a:effectLst/>
                <a:latin typeface="+mj-lt"/>
              </a:rPr>
              <a:t>Columns: 178 entries, CID to </a:t>
            </a:r>
            <a:r>
              <a:rPr lang="en-US" sz="2400" b="0" dirty="0" err="1">
                <a:solidFill>
                  <a:srgbClr val="000000"/>
                </a:solidFill>
                <a:effectLst/>
                <a:latin typeface="+mj-lt"/>
              </a:rPr>
              <a:t>fr_unbrch_alkane</a:t>
            </a:r>
            <a:endParaRPr lang="en-US" sz="2400" b="0" dirty="0">
              <a:solidFill>
                <a:srgbClr val="000000"/>
              </a:solidFill>
              <a:effectLst/>
              <a:latin typeface="+mj-lt"/>
            </a:endParaRPr>
          </a:p>
          <a:p>
            <a:r>
              <a:rPr lang="en-US" sz="2400" b="0" dirty="0" err="1">
                <a:solidFill>
                  <a:srgbClr val="000000"/>
                </a:solidFill>
                <a:effectLst/>
                <a:latin typeface="+mj-lt"/>
              </a:rPr>
              <a:t>dtypes</a:t>
            </a:r>
            <a:r>
              <a:rPr lang="en-US" sz="2400" b="0" dirty="0">
                <a:solidFill>
                  <a:srgbClr val="000000"/>
                </a:solidFill>
                <a:effectLst/>
                <a:latin typeface="+mj-lt"/>
              </a:rPr>
              <a:t>: float64(100), int64(78)</a:t>
            </a:r>
          </a:p>
          <a:p>
            <a:r>
              <a:rPr lang="en-US" sz="2400" b="0" dirty="0">
                <a:solidFill>
                  <a:srgbClr val="000000"/>
                </a:solidFill>
                <a:effectLst/>
                <a:latin typeface="+mj-lt"/>
              </a:rPr>
              <a:t>memory usage: 1.3 MB</a:t>
            </a:r>
          </a:p>
          <a:p>
            <a:endParaRPr lang="he-IL" dirty="0"/>
          </a:p>
        </p:txBody>
      </p:sp>
    </p:spTree>
    <p:extLst>
      <p:ext uri="{BB962C8B-B14F-4D97-AF65-F5344CB8AC3E}">
        <p14:creationId xmlns:p14="http://schemas.microsoft.com/office/powerpoint/2010/main" val="2031086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CBD6-4FB5-4441-B5F6-C04B31F52E2E}"/>
              </a:ext>
            </a:extLst>
          </p:cNvPr>
          <p:cNvSpPr>
            <a:spLocks noGrp="1"/>
          </p:cNvSpPr>
          <p:nvPr>
            <p:ph type="title"/>
          </p:nvPr>
        </p:nvSpPr>
        <p:spPr/>
        <p:txBody>
          <a:bodyPr/>
          <a:lstStyle/>
          <a:p>
            <a:r>
              <a:rPr lang="en-US" dirty="0"/>
              <a:t>Correlations Heatmap</a:t>
            </a:r>
            <a:endParaRPr lang="he-IL" dirty="0"/>
          </a:p>
        </p:txBody>
      </p:sp>
      <p:pic>
        <p:nvPicPr>
          <p:cNvPr id="5" name="Content Placeholder 4">
            <a:extLst>
              <a:ext uri="{FF2B5EF4-FFF2-40B4-BE49-F238E27FC236}">
                <a16:creationId xmlns:a16="http://schemas.microsoft.com/office/drawing/2014/main" id="{2AC21575-DFCD-4163-9EE1-A13A29F60987}"/>
              </a:ext>
            </a:extLst>
          </p:cNvPr>
          <p:cNvPicPr>
            <a:picLocks noGrp="1" noChangeAspect="1"/>
          </p:cNvPicPr>
          <p:nvPr>
            <p:ph idx="1"/>
          </p:nvPr>
        </p:nvPicPr>
        <p:blipFill>
          <a:blip r:embed="rId2"/>
          <a:stretch>
            <a:fillRect/>
          </a:stretch>
        </p:blipFill>
        <p:spPr>
          <a:xfrm>
            <a:off x="1856644" y="1445342"/>
            <a:ext cx="8478712" cy="4731621"/>
          </a:xfrm>
        </p:spPr>
      </p:pic>
    </p:spTree>
    <p:extLst>
      <p:ext uri="{BB962C8B-B14F-4D97-AF65-F5344CB8AC3E}">
        <p14:creationId xmlns:p14="http://schemas.microsoft.com/office/powerpoint/2010/main" val="418969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E684-BF0C-4CA7-998B-28B5A1636D05}"/>
              </a:ext>
            </a:extLst>
          </p:cNvPr>
          <p:cNvSpPr>
            <a:spLocks noGrp="1"/>
          </p:cNvSpPr>
          <p:nvPr>
            <p:ph type="title"/>
          </p:nvPr>
        </p:nvSpPr>
        <p:spPr/>
        <p:txBody>
          <a:bodyPr/>
          <a:lstStyle/>
          <a:p>
            <a:r>
              <a:rPr lang="en-US" dirty="0"/>
              <a:t>Class Distribution</a:t>
            </a:r>
            <a:endParaRPr lang="he-IL" dirty="0"/>
          </a:p>
        </p:txBody>
      </p:sp>
      <p:pic>
        <p:nvPicPr>
          <p:cNvPr id="5" name="Content Placeholder 4">
            <a:extLst>
              <a:ext uri="{FF2B5EF4-FFF2-40B4-BE49-F238E27FC236}">
                <a16:creationId xmlns:a16="http://schemas.microsoft.com/office/drawing/2014/main" id="{836FF81E-DFE3-4CCC-A13E-38CFFA496034}"/>
              </a:ext>
            </a:extLst>
          </p:cNvPr>
          <p:cNvPicPr>
            <a:picLocks noGrp="1" noChangeAspect="1"/>
          </p:cNvPicPr>
          <p:nvPr>
            <p:ph idx="1"/>
          </p:nvPr>
        </p:nvPicPr>
        <p:blipFill>
          <a:blip r:embed="rId2"/>
          <a:stretch>
            <a:fillRect/>
          </a:stretch>
        </p:blipFill>
        <p:spPr>
          <a:xfrm>
            <a:off x="1589257" y="1825625"/>
            <a:ext cx="9013485" cy="4351338"/>
          </a:xfrm>
        </p:spPr>
      </p:pic>
    </p:spTree>
    <p:extLst>
      <p:ext uri="{BB962C8B-B14F-4D97-AF65-F5344CB8AC3E}">
        <p14:creationId xmlns:p14="http://schemas.microsoft.com/office/powerpoint/2010/main" val="2692311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E543-EE24-4434-8BCC-4259BDB2369E}"/>
              </a:ext>
            </a:extLst>
          </p:cNvPr>
          <p:cNvSpPr>
            <a:spLocks noGrp="1"/>
          </p:cNvSpPr>
          <p:nvPr>
            <p:ph type="title"/>
          </p:nvPr>
        </p:nvSpPr>
        <p:spPr/>
        <p:txBody>
          <a:bodyPr/>
          <a:lstStyle/>
          <a:p>
            <a:r>
              <a:rPr lang="en-US" dirty="0"/>
              <a:t>Train Test Split</a:t>
            </a:r>
            <a:endParaRPr lang="he-IL" dirty="0"/>
          </a:p>
        </p:txBody>
      </p:sp>
      <p:sp>
        <p:nvSpPr>
          <p:cNvPr id="3" name="Content Placeholder 2">
            <a:extLst>
              <a:ext uri="{FF2B5EF4-FFF2-40B4-BE49-F238E27FC236}">
                <a16:creationId xmlns:a16="http://schemas.microsoft.com/office/drawing/2014/main" id="{058851CC-BADC-4366-A8D3-275FC1F88D8B}"/>
              </a:ext>
            </a:extLst>
          </p:cNvPr>
          <p:cNvSpPr>
            <a:spLocks noGrp="1"/>
          </p:cNvSpPr>
          <p:nvPr>
            <p:ph idx="1"/>
          </p:nvPr>
        </p:nvSpPr>
        <p:spPr>
          <a:xfrm>
            <a:off x="838200" y="1973109"/>
            <a:ext cx="10515600" cy="4351338"/>
          </a:xfrm>
        </p:spPr>
        <p:txBody>
          <a:bodyPr/>
          <a:lstStyle/>
          <a:p>
            <a:r>
              <a:rPr lang="en-US" dirty="0">
                <a:latin typeface="+mj-lt"/>
              </a:rPr>
              <a:t>Due to the unbalanced class distribution, we preformed a stratified train test split, with test size of 10%.</a:t>
            </a:r>
            <a:endParaRPr lang="he-IL" dirty="0">
              <a:latin typeface="+mj-lt"/>
            </a:endParaRPr>
          </a:p>
        </p:txBody>
      </p:sp>
    </p:spTree>
    <p:extLst>
      <p:ext uri="{BB962C8B-B14F-4D97-AF65-F5344CB8AC3E}">
        <p14:creationId xmlns:p14="http://schemas.microsoft.com/office/powerpoint/2010/main" val="2684797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74C85-20BC-4797-BE59-FDB5DFDC8135}"/>
              </a:ext>
            </a:extLst>
          </p:cNvPr>
          <p:cNvSpPr>
            <a:spLocks noGrp="1"/>
          </p:cNvSpPr>
          <p:nvPr>
            <p:ph type="title"/>
          </p:nvPr>
        </p:nvSpPr>
        <p:spPr/>
        <p:txBody>
          <a:bodyPr/>
          <a:lstStyle/>
          <a:p>
            <a:r>
              <a:rPr lang="en-US" dirty="0"/>
              <a:t>Pipeline</a:t>
            </a:r>
            <a:endParaRPr lang="he-IL" dirty="0"/>
          </a:p>
        </p:txBody>
      </p:sp>
      <p:sp>
        <p:nvSpPr>
          <p:cNvPr id="3" name="Content Placeholder 2">
            <a:extLst>
              <a:ext uri="{FF2B5EF4-FFF2-40B4-BE49-F238E27FC236}">
                <a16:creationId xmlns:a16="http://schemas.microsoft.com/office/drawing/2014/main" id="{34755D07-8489-4F73-AEA7-9A8521FCBAF3}"/>
              </a:ext>
            </a:extLst>
          </p:cNvPr>
          <p:cNvSpPr>
            <a:spLocks noGrp="1"/>
          </p:cNvSpPr>
          <p:nvPr>
            <p:ph idx="1"/>
          </p:nvPr>
        </p:nvSpPr>
        <p:spPr/>
        <p:txBody>
          <a:bodyPr>
            <a:normAutofit/>
          </a:bodyPr>
          <a:lstStyle/>
          <a:p>
            <a:r>
              <a:rPr lang="en-US" dirty="0">
                <a:latin typeface="+mj-lt"/>
              </a:rPr>
              <a:t>We used </a:t>
            </a:r>
            <a:r>
              <a:rPr lang="en-US" dirty="0" err="1">
                <a:latin typeface="+mj-lt"/>
              </a:rPr>
              <a:t>Imblearn</a:t>
            </a:r>
            <a:r>
              <a:rPr lang="en-US" dirty="0">
                <a:latin typeface="+mj-lt"/>
              </a:rPr>
              <a:t> pipeline, for model development.</a:t>
            </a:r>
            <a:br>
              <a:rPr lang="en-US" dirty="0">
                <a:latin typeface="+mj-lt"/>
              </a:rPr>
            </a:br>
            <a:endParaRPr lang="en-US" dirty="0">
              <a:latin typeface="+mj-lt"/>
            </a:endParaRPr>
          </a:p>
          <a:p>
            <a:r>
              <a:rPr lang="en-US" dirty="0">
                <a:latin typeface="+mj-lt"/>
              </a:rPr>
              <a:t>Pipeline allowed us to preform different steps only on the training set in each CV, without data leakage from the validation set.</a:t>
            </a:r>
            <a:br>
              <a:rPr lang="en-US" dirty="0">
                <a:latin typeface="+mj-lt"/>
              </a:rPr>
            </a:br>
            <a:endParaRPr lang="en-US" dirty="0">
              <a:latin typeface="+mj-lt"/>
            </a:endParaRPr>
          </a:p>
          <a:p>
            <a:r>
              <a:rPr lang="en-US" dirty="0">
                <a:latin typeface="+mj-lt"/>
              </a:rPr>
              <a:t>We used stratified K-fold, to count for the imbalance of the classes.</a:t>
            </a:r>
            <a:br>
              <a:rPr lang="en-US" dirty="0"/>
            </a:br>
            <a:endParaRPr lang="en-US" dirty="0"/>
          </a:p>
          <a:p>
            <a:pPr marL="0" indent="0">
              <a:buNone/>
            </a:pPr>
            <a:endParaRPr lang="he-IL" dirty="0"/>
          </a:p>
        </p:txBody>
      </p:sp>
    </p:spTree>
    <p:extLst>
      <p:ext uri="{BB962C8B-B14F-4D97-AF65-F5344CB8AC3E}">
        <p14:creationId xmlns:p14="http://schemas.microsoft.com/office/powerpoint/2010/main" val="1210403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02280-0AAF-465B-8058-D92A4C38D914}"/>
              </a:ext>
            </a:extLst>
          </p:cNvPr>
          <p:cNvSpPr>
            <a:spLocks noGrp="1"/>
          </p:cNvSpPr>
          <p:nvPr>
            <p:ph type="title"/>
          </p:nvPr>
        </p:nvSpPr>
        <p:spPr/>
        <p:txBody>
          <a:bodyPr/>
          <a:lstStyle/>
          <a:p>
            <a:r>
              <a:rPr lang="en-US" dirty="0"/>
              <a:t>Pipeline</a:t>
            </a:r>
            <a:endParaRPr lang="he-IL" dirty="0"/>
          </a:p>
        </p:txBody>
      </p:sp>
      <p:sp>
        <p:nvSpPr>
          <p:cNvPr id="3" name="Content Placeholder 2">
            <a:extLst>
              <a:ext uri="{FF2B5EF4-FFF2-40B4-BE49-F238E27FC236}">
                <a16:creationId xmlns:a16="http://schemas.microsoft.com/office/drawing/2014/main" id="{629B7DFD-CF96-413E-A2DF-9A0525D83304}"/>
              </a:ext>
            </a:extLst>
          </p:cNvPr>
          <p:cNvSpPr>
            <a:spLocks noGrp="1"/>
          </p:cNvSpPr>
          <p:nvPr>
            <p:ph idx="1"/>
          </p:nvPr>
        </p:nvSpPr>
        <p:spPr/>
        <p:txBody>
          <a:bodyPr/>
          <a:lstStyle/>
          <a:p>
            <a:r>
              <a:rPr lang="en-US" dirty="0">
                <a:latin typeface="+mj-lt"/>
              </a:rPr>
              <a:t>In each CV we:</a:t>
            </a:r>
            <a:br>
              <a:rPr lang="en-US" dirty="0">
                <a:latin typeface="+mj-lt"/>
              </a:rPr>
            </a:br>
            <a:br>
              <a:rPr lang="en-US" dirty="0">
                <a:latin typeface="+mj-lt"/>
              </a:rPr>
            </a:br>
            <a:r>
              <a:rPr lang="en-US" dirty="0">
                <a:latin typeface="+mj-lt"/>
              </a:rPr>
              <a:t> 1) scaled the data using standard scalar.</a:t>
            </a:r>
            <a:br>
              <a:rPr lang="en-US" dirty="0">
                <a:latin typeface="+mj-lt"/>
              </a:rPr>
            </a:br>
            <a:br>
              <a:rPr lang="en-US" dirty="0">
                <a:latin typeface="+mj-lt"/>
              </a:rPr>
            </a:br>
            <a:r>
              <a:rPr lang="en-US" dirty="0">
                <a:latin typeface="+mj-lt"/>
              </a:rPr>
              <a:t> 2) over-sampled using ADASYN to count for the imbalance of the   classes.</a:t>
            </a:r>
            <a:br>
              <a:rPr lang="en-US" dirty="0">
                <a:latin typeface="+mj-lt"/>
              </a:rPr>
            </a:br>
            <a:br>
              <a:rPr lang="en-US" dirty="0">
                <a:latin typeface="+mj-lt"/>
              </a:rPr>
            </a:br>
            <a:r>
              <a:rPr lang="en-US" dirty="0">
                <a:latin typeface="+mj-lt"/>
              </a:rPr>
              <a:t> 3) searched for the optimal model using </a:t>
            </a:r>
            <a:r>
              <a:rPr lang="en-US" dirty="0" err="1">
                <a:latin typeface="+mj-lt"/>
              </a:rPr>
              <a:t>gridsearchCV</a:t>
            </a:r>
            <a:r>
              <a:rPr lang="en-US" dirty="0">
                <a:latin typeface="+mj-lt"/>
              </a:rPr>
              <a:t> for hyperparameter tuning.</a:t>
            </a:r>
          </a:p>
          <a:p>
            <a:endParaRPr lang="he-IL" dirty="0"/>
          </a:p>
        </p:txBody>
      </p:sp>
    </p:spTree>
    <p:extLst>
      <p:ext uri="{BB962C8B-B14F-4D97-AF65-F5344CB8AC3E}">
        <p14:creationId xmlns:p14="http://schemas.microsoft.com/office/powerpoint/2010/main" val="2745481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scatter chart&#10;&#10;Description automatically generated">
            <a:extLst>
              <a:ext uri="{FF2B5EF4-FFF2-40B4-BE49-F238E27FC236}">
                <a16:creationId xmlns:a16="http://schemas.microsoft.com/office/drawing/2014/main" id="{053075AB-DAFB-E841-8172-55A4C56470B5}"/>
              </a:ext>
            </a:extLst>
          </p:cNvPr>
          <p:cNvPicPr>
            <a:picLocks noGrp="1" noChangeAspect="1"/>
          </p:cNvPicPr>
          <p:nvPr>
            <p:ph idx="1"/>
          </p:nvPr>
        </p:nvPicPr>
        <p:blipFill>
          <a:blip r:embed="rId2"/>
          <a:stretch>
            <a:fillRect/>
          </a:stretch>
        </p:blipFill>
        <p:spPr>
          <a:xfrm>
            <a:off x="1561797" y="1197527"/>
            <a:ext cx="8747129" cy="5295348"/>
          </a:xfrm>
          <a:prstGeom prst="rect">
            <a:avLst/>
          </a:prstGeom>
        </p:spPr>
      </p:pic>
      <p:sp>
        <p:nvSpPr>
          <p:cNvPr id="5" name="Title 1">
            <a:extLst>
              <a:ext uri="{FF2B5EF4-FFF2-40B4-BE49-F238E27FC236}">
                <a16:creationId xmlns:a16="http://schemas.microsoft.com/office/drawing/2014/main" id="{F54AD669-C80A-8247-9758-FE2AACD95818}"/>
              </a:ext>
            </a:extLst>
          </p:cNvPr>
          <p:cNvSpPr>
            <a:spLocks noGrp="1"/>
          </p:cNvSpPr>
          <p:nvPr>
            <p:ph type="title"/>
          </p:nvPr>
        </p:nvSpPr>
        <p:spPr>
          <a:xfrm>
            <a:off x="838200" y="167417"/>
            <a:ext cx="10515600" cy="1325563"/>
          </a:xfrm>
        </p:spPr>
        <p:txBody>
          <a:bodyPr/>
          <a:lstStyle/>
          <a:p>
            <a:r>
              <a:rPr lang="en-IL" dirty="0">
                <a:latin typeface="Calibri" panose="020F0502020204030204" pitchFamily="34" charset="0"/>
                <a:cs typeface="Calibri" panose="020F0502020204030204" pitchFamily="34" charset="0"/>
              </a:rPr>
              <a:t>Oversampling </a:t>
            </a:r>
            <a:r>
              <a:rPr lang="en-US" dirty="0">
                <a:latin typeface="Calibri" panose="020F0502020204030204" pitchFamily="34" charset="0"/>
                <a:cs typeface="Calibri" panose="020F0502020204030204" pitchFamily="34" charset="0"/>
              </a:rPr>
              <a:t>Using</a:t>
            </a:r>
            <a:r>
              <a:rPr lang="en-IL" dirty="0">
                <a:latin typeface="Calibri" panose="020F0502020204030204" pitchFamily="34" charset="0"/>
                <a:cs typeface="Calibri" panose="020F0502020204030204" pitchFamily="34" charset="0"/>
              </a:rPr>
              <a:t> ADASYN</a:t>
            </a:r>
          </a:p>
        </p:txBody>
      </p:sp>
    </p:spTree>
    <p:extLst>
      <p:ext uri="{BB962C8B-B14F-4D97-AF65-F5344CB8AC3E}">
        <p14:creationId xmlns:p14="http://schemas.microsoft.com/office/powerpoint/2010/main" val="1854096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9F787-2FCA-48B7-8289-7E9BE2FC9D14}"/>
              </a:ext>
            </a:extLst>
          </p:cNvPr>
          <p:cNvSpPr>
            <a:spLocks noGrp="1"/>
          </p:cNvSpPr>
          <p:nvPr>
            <p:ph type="title"/>
          </p:nvPr>
        </p:nvSpPr>
        <p:spPr/>
        <p:txBody>
          <a:bodyPr/>
          <a:lstStyle/>
          <a:p>
            <a:r>
              <a:rPr lang="en-US" dirty="0"/>
              <a:t>Classifiers</a:t>
            </a:r>
            <a:endParaRPr lang="he-IL" dirty="0"/>
          </a:p>
        </p:txBody>
      </p:sp>
      <p:sp>
        <p:nvSpPr>
          <p:cNvPr id="3" name="Content Placeholder 2">
            <a:extLst>
              <a:ext uri="{FF2B5EF4-FFF2-40B4-BE49-F238E27FC236}">
                <a16:creationId xmlns:a16="http://schemas.microsoft.com/office/drawing/2014/main" id="{2949D71E-974E-4ADB-A874-94860742DEC3}"/>
              </a:ext>
            </a:extLst>
          </p:cNvPr>
          <p:cNvSpPr>
            <a:spLocks noGrp="1"/>
          </p:cNvSpPr>
          <p:nvPr>
            <p:ph idx="1"/>
          </p:nvPr>
        </p:nvSpPr>
        <p:spPr>
          <a:xfrm>
            <a:off x="838200" y="1690688"/>
            <a:ext cx="10515600" cy="4351338"/>
          </a:xfrm>
        </p:spPr>
        <p:txBody>
          <a:bodyPr/>
          <a:lstStyle/>
          <a:p>
            <a:r>
              <a:rPr lang="en-US" dirty="0">
                <a:latin typeface="+mj-lt"/>
              </a:rPr>
              <a:t>We tested 4 classifiers, with different parameters for each one of them:</a:t>
            </a:r>
          </a:p>
          <a:p>
            <a:r>
              <a:rPr lang="en-US" dirty="0">
                <a:latin typeface="+mj-lt"/>
              </a:rPr>
              <a:t>1) Random Forest</a:t>
            </a:r>
            <a:br>
              <a:rPr lang="en-US" dirty="0">
                <a:latin typeface="+mj-lt"/>
              </a:rPr>
            </a:br>
            <a:endParaRPr lang="en-US" dirty="0">
              <a:latin typeface="+mj-lt"/>
            </a:endParaRPr>
          </a:p>
          <a:p>
            <a:r>
              <a:rPr lang="en-US" dirty="0">
                <a:latin typeface="+mj-lt"/>
              </a:rPr>
              <a:t>2) SVM</a:t>
            </a:r>
            <a:br>
              <a:rPr lang="en-US" dirty="0">
                <a:latin typeface="+mj-lt"/>
              </a:rPr>
            </a:br>
            <a:endParaRPr lang="en-US" dirty="0">
              <a:latin typeface="+mj-lt"/>
            </a:endParaRPr>
          </a:p>
          <a:p>
            <a:r>
              <a:rPr lang="en-US" dirty="0">
                <a:latin typeface="+mj-lt"/>
              </a:rPr>
              <a:t>3) Logistic regression</a:t>
            </a:r>
            <a:br>
              <a:rPr lang="en-US" dirty="0">
                <a:latin typeface="+mj-lt"/>
              </a:rPr>
            </a:br>
            <a:endParaRPr lang="en-US" dirty="0">
              <a:latin typeface="+mj-lt"/>
            </a:endParaRPr>
          </a:p>
          <a:p>
            <a:r>
              <a:rPr lang="en-US" dirty="0">
                <a:latin typeface="+mj-lt"/>
              </a:rPr>
              <a:t>4) </a:t>
            </a:r>
            <a:r>
              <a:rPr lang="en-US" dirty="0" err="1">
                <a:latin typeface="+mj-lt"/>
              </a:rPr>
              <a:t>XGBoost</a:t>
            </a:r>
            <a:endParaRPr lang="he-IL" dirty="0">
              <a:latin typeface="+mj-lt"/>
            </a:endParaRPr>
          </a:p>
        </p:txBody>
      </p:sp>
    </p:spTree>
    <p:extLst>
      <p:ext uri="{BB962C8B-B14F-4D97-AF65-F5344CB8AC3E}">
        <p14:creationId xmlns:p14="http://schemas.microsoft.com/office/powerpoint/2010/main" val="203542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09949-D096-4B2E-8053-5CA2F46405FF}"/>
              </a:ext>
            </a:extLst>
          </p:cNvPr>
          <p:cNvSpPr>
            <a:spLocks noGrp="1"/>
          </p:cNvSpPr>
          <p:nvPr>
            <p:ph type="title"/>
          </p:nvPr>
        </p:nvSpPr>
        <p:spPr/>
        <p:txBody>
          <a:bodyPr/>
          <a:lstStyle/>
          <a:p>
            <a:r>
              <a:rPr lang="en-US" dirty="0"/>
              <a:t>Optimal model</a:t>
            </a:r>
            <a:endParaRPr lang="he-IL" dirty="0"/>
          </a:p>
        </p:txBody>
      </p:sp>
      <p:sp>
        <p:nvSpPr>
          <p:cNvPr id="3" name="Content Placeholder 2">
            <a:extLst>
              <a:ext uri="{FF2B5EF4-FFF2-40B4-BE49-F238E27FC236}">
                <a16:creationId xmlns:a16="http://schemas.microsoft.com/office/drawing/2014/main" id="{3686B102-6F75-4C91-AC89-89C60617413C}"/>
              </a:ext>
            </a:extLst>
          </p:cNvPr>
          <p:cNvSpPr>
            <a:spLocks noGrp="1"/>
          </p:cNvSpPr>
          <p:nvPr>
            <p:ph idx="1"/>
          </p:nvPr>
        </p:nvSpPr>
        <p:spPr/>
        <p:txBody>
          <a:bodyPr/>
          <a:lstStyle/>
          <a:p>
            <a:r>
              <a:rPr lang="en-US" dirty="0">
                <a:latin typeface="+mj-lt"/>
              </a:rPr>
              <a:t>The optimal model, using the complete dataset was:</a:t>
            </a:r>
            <a:endParaRPr lang="he-IL" dirty="0">
              <a:latin typeface="+mj-lt"/>
            </a:endParaRPr>
          </a:p>
        </p:txBody>
      </p:sp>
      <p:sp>
        <p:nvSpPr>
          <p:cNvPr id="5" name="TextBox 4">
            <a:extLst>
              <a:ext uri="{FF2B5EF4-FFF2-40B4-BE49-F238E27FC236}">
                <a16:creationId xmlns:a16="http://schemas.microsoft.com/office/drawing/2014/main" id="{076B6A27-5E1A-4295-AE98-FB16A9264B3F}"/>
              </a:ext>
            </a:extLst>
          </p:cNvPr>
          <p:cNvSpPr txBox="1"/>
          <p:nvPr/>
        </p:nvSpPr>
        <p:spPr>
          <a:xfrm>
            <a:off x="838200" y="2690336"/>
            <a:ext cx="6098458" cy="2185214"/>
          </a:xfrm>
          <a:prstGeom prst="rect">
            <a:avLst/>
          </a:prstGeom>
          <a:noFill/>
        </p:spPr>
        <p:txBody>
          <a:bodyPr wrap="square">
            <a:spAutoFit/>
          </a:bodyPr>
          <a:lstStyle/>
          <a:p>
            <a:r>
              <a:rPr lang="en-US" sz="2000" b="0" dirty="0">
                <a:solidFill>
                  <a:srgbClr val="000000"/>
                </a:solidFill>
                <a:effectLst/>
                <a:latin typeface="Consolas" panose="020B0609020204030204" pitchFamily="49" charset="0"/>
              </a:rPr>
              <a:t>{'classifier': </a:t>
            </a:r>
            <a:r>
              <a:rPr lang="en-US" sz="2000" b="0" dirty="0" err="1">
                <a:solidFill>
                  <a:srgbClr val="000000"/>
                </a:solidFill>
                <a:effectLst/>
                <a:latin typeface="Consolas" panose="020B0609020204030204" pitchFamily="49" charset="0"/>
              </a:rPr>
              <a:t>LogisticRegression</a:t>
            </a:r>
            <a:r>
              <a:rPr lang="en-US" sz="2000" b="0" dirty="0">
                <a:solidFill>
                  <a:srgbClr val="000000"/>
                </a:solidFill>
                <a:effectLst/>
                <a:latin typeface="Consolas" panose="020B0609020204030204" pitchFamily="49" charset="0"/>
              </a:rPr>
              <a:t>(C=100, </a:t>
            </a:r>
            <a:r>
              <a:rPr lang="en-US" sz="2000" b="0" dirty="0" err="1">
                <a:solidFill>
                  <a:srgbClr val="000000"/>
                </a:solidFill>
                <a:effectLst/>
                <a:latin typeface="Consolas" panose="020B0609020204030204" pitchFamily="49" charset="0"/>
              </a:rPr>
              <a:t>max_iter</a:t>
            </a:r>
            <a:r>
              <a:rPr lang="en-US" sz="2000" b="0" dirty="0">
                <a:solidFill>
                  <a:srgbClr val="000000"/>
                </a:solidFill>
                <a:effectLst/>
                <a:latin typeface="Consolas" panose="020B0609020204030204" pitchFamily="49" charset="0"/>
              </a:rPr>
              <a:t>=10000, </a:t>
            </a:r>
            <a:r>
              <a:rPr lang="en-US" sz="2000" b="0" dirty="0" err="1">
                <a:solidFill>
                  <a:srgbClr val="00000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=42, solver='</a:t>
            </a:r>
            <a:r>
              <a:rPr lang="en-US" sz="2000" b="0" dirty="0" err="1">
                <a:solidFill>
                  <a:srgbClr val="000000"/>
                </a:solidFill>
                <a:effectLst/>
                <a:latin typeface="Consolas" panose="020B0609020204030204" pitchFamily="49" charset="0"/>
              </a:rPr>
              <a:t>liblinear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classifier__C</a:t>
            </a:r>
            <a:r>
              <a:rPr lang="en-US" sz="2000" b="0" dirty="0">
                <a:solidFill>
                  <a:srgbClr val="000000"/>
                </a:solidFill>
                <a:effectLst/>
                <a:latin typeface="Consolas" panose="020B0609020204030204" pitchFamily="49" charset="0"/>
              </a:rPr>
              <a:t>': 100, '</a:t>
            </a:r>
            <a:r>
              <a:rPr lang="en-US" sz="2000" b="0" dirty="0" err="1">
                <a:solidFill>
                  <a:srgbClr val="000000"/>
                </a:solidFill>
                <a:effectLst/>
                <a:latin typeface="Consolas" panose="020B0609020204030204" pitchFamily="49" charset="0"/>
              </a:rPr>
              <a:t>classifier__penalty</a:t>
            </a:r>
            <a:r>
              <a:rPr lang="en-US" sz="2000" b="0" dirty="0">
                <a:solidFill>
                  <a:srgbClr val="000000"/>
                </a:solidFill>
                <a:effectLst/>
                <a:latin typeface="Consolas" panose="020B0609020204030204" pitchFamily="49" charset="0"/>
              </a:rPr>
              <a:t>': 'l2', '</a:t>
            </a:r>
            <a:r>
              <a:rPr lang="en-US" sz="2000" b="0" dirty="0" err="1">
                <a:solidFill>
                  <a:srgbClr val="000000"/>
                </a:solidFill>
                <a:effectLst/>
                <a:latin typeface="Consolas" panose="020B0609020204030204" pitchFamily="49" charset="0"/>
              </a:rPr>
              <a:t>classifier__solver</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liblinear</a:t>
            </a:r>
            <a:r>
              <a:rPr lang="en-US" sz="2000"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C03FE838-A525-4DE3-B241-1EC97953C4E9}"/>
              </a:ext>
            </a:extLst>
          </p:cNvPr>
          <p:cNvSpPr txBox="1"/>
          <p:nvPr/>
        </p:nvSpPr>
        <p:spPr>
          <a:xfrm>
            <a:off x="6936658" y="2628781"/>
            <a:ext cx="6098458" cy="2246769"/>
          </a:xfrm>
          <a:prstGeom prst="rect">
            <a:avLst/>
          </a:prstGeom>
          <a:noFill/>
        </p:spPr>
        <p:txBody>
          <a:bodyPr wrap="square">
            <a:spAutoFit/>
          </a:bodyPr>
          <a:lstStyle/>
          <a:p>
            <a:r>
              <a:rPr lang="en-US" sz="2000" dirty="0"/>
              <a:t>The f1 score of the model on training data was:</a:t>
            </a:r>
            <a:br>
              <a:rPr lang="en-US" sz="2000" dirty="0"/>
            </a:br>
            <a:endParaRPr lang="en-US" sz="2000" dirty="0"/>
          </a:p>
          <a:p>
            <a:r>
              <a:rPr lang="en-US" sz="2000" dirty="0"/>
              <a:t>  0.4789</a:t>
            </a:r>
          </a:p>
          <a:p>
            <a:endParaRPr lang="en-US" sz="2000" dirty="0"/>
          </a:p>
          <a:p>
            <a:r>
              <a:rPr lang="en-US" sz="2000" dirty="0"/>
              <a:t> The f1 score of the model on test data was:</a:t>
            </a:r>
            <a:br>
              <a:rPr lang="en-US" sz="2000" dirty="0"/>
            </a:br>
            <a:endParaRPr lang="en-US" sz="2000" dirty="0"/>
          </a:p>
          <a:p>
            <a:r>
              <a:rPr lang="en-US" sz="2000" dirty="0"/>
              <a:t>  0.5143</a:t>
            </a:r>
            <a:endParaRPr lang="he-IL" sz="2000" dirty="0"/>
          </a:p>
        </p:txBody>
      </p:sp>
    </p:spTree>
    <p:extLst>
      <p:ext uri="{BB962C8B-B14F-4D97-AF65-F5344CB8AC3E}">
        <p14:creationId xmlns:p14="http://schemas.microsoft.com/office/powerpoint/2010/main" val="3562904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C6B30-211A-453A-9D0E-5BEF2B8B6FD3}"/>
              </a:ext>
            </a:extLst>
          </p:cNvPr>
          <p:cNvSpPr>
            <a:spLocks noGrp="1"/>
          </p:cNvSpPr>
          <p:nvPr>
            <p:ph type="title"/>
          </p:nvPr>
        </p:nvSpPr>
        <p:spPr/>
        <p:txBody>
          <a:bodyPr/>
          <a:lstStyle/>
          <a:p>
            <a:r>
              <a:rPr lang="en-US" dirty="0"/>
              <a:t>Classification Report</a:t>
            </a:r>
            <a:endParaRPr lang="he-IL" dirty="0"/>
          </a:p>
        </p:txBody>
      </p:sp>
      <p:sp>
        <p:nvSpPr>
          <p:cNvPr id="3" name="Content Placeholder 2">
            <a:extLst>
              <a:ext uri="{FF2B5EF4-FFF2-40B4-BE49-F238E27FC236}">
                <a16:creationId xmlns:a16="http://schemas.microsoft.com/office/drawing/2014/main" id="{E8FD1D21-BCBF-4CF4-B8EA-0C2F92E10875}"/>
              </a:ext>
            </a:extLst>
          </p:cNvPr>
          <p:cNvSpPr>
            <a:spLocks noGrp="1"/>
          </p:cNvSpPr>
          <p:nvPr>
            <p:ph idx="1"/>
          </p:nvPr>
        </p:nvSpPr>
        <p:spPr/>
        <p:txBody>
          <a:bodyPr>
            <a:normAutofit fontScale="92500" lnSpcReduction="10000"/>
          </a:bodyPr>
          <a:lstStyle/>
          <a:p>
            <a:pPr marL="0" indent="0">
              <a:buNone/>
            </a:pPr>
            <a:r>
              <a:rPr lang="en-US" b="0" dirty="0">
                <a:solidFill>
                  <a:srgbClr val="000000"/>
                </a:solidFill>
                <a:effectLst/>
                <a:latin typeface="Consolas" panose="020B0609020204030204" pitchFamily="49" charset="0"/>
              </a:rPr>
              <a:t>                precision    recall  f1-score   support</a:t>
            </a:r>
          </a:p>
          <a:p>
            <a:pPr marL="0" indent="0">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0       0.86      0.62      0.72        71</a:t>
            </a:r>
          </a:p>
          <a:p>
            <a:pPr marL="0" indent="0">
              <a:buNone/>
            </a:pPr>
            <a:r>
              <a:rPr lang="en-US" b="0" dirty="0">
                <a:solidFill>
                  <a:srgbClr val="000000"/>
                </a:solidFill>
                <a:effectLst/>
                <a:latin typeface="Consolas" panose="020B0609020204030204" pitchFamily="49" charset="0"/>
              </a:rPr>
              <a:t>           1       0.40      0.72      0.51        25</a:t>
            </a:r>
          </a:p>
          <a:p>
            <a:pPr marL="0" indent="0">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accuracy                           0.65        96</a:t>
            </a:r>
          </a:p>
          <a:p>
            <a:pPr marL="0" indent="0">
              <a:buNone/>
            </a:pPr>
            <a:r>
              <a:rPr lang="en-US" b="0" dirty="0">
                <a:solidFill>
                  <a:srgbClr val="000000"/>
                </a:solidFill>
                <a:effectLst/>
                <a:latin typeface="Consolas" panose="020B0609020204030204" pitchFamily="49" charset="0"/>
              </a:rPr>
              <a:t>   macro avg       0.63      0.67      0.62        96</a:t>
            </a:r>
          </a:p>
          <a:p>
            <a:pPr marL="0" indent="0">
              <a:buNone/>
            </a:pPr>
            <a:r>
              <a:rPr lang="en-US" b="0" dirty="0">
                <a:solidFill>
                  <a:srgbClr val="000000"/>
                </a:solidFill>
                <a:effectLst/>
                <a:latin typeface="Consolas" panose="020B0609020204030204" pitchFamily="49" charset="0"/>
              </a:rPr>
              <a:t>weighted avg       0.74      0.65      0.67        96</a:t>
            </a:r>
          </a:p>
          <a:p>
            <a:pPr marL="0" indent="0">
              <a:buNone/>
            </a:pP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he-IL" dirty="0"/>
          </a:p>
        </p:txBody>
      </p:sp>
    </p:spTree>
    <p:extLst>
      <p:ext uri="{BB962C8B-B14F-4D97-AF65-F5344CB8AC3E}">
        <p14:creationId xmlns:p14="http://schemas.microsoft.com/office/powerpoint/2010/main" val="2339471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447A-5F72-4B4C-8B4B-D589D8662CCF}"/>
              </a:ext>
            </a:extLst>
          </p:cNvPr>
          <p:cNvSpPr>
            <a:spLocks noGrp="1"/>
          </p:cNvSpPr>
          <p:nvPr>
            <p:ph type="title"/>
          </p:nvPr>
        </p:nvSpPr>
        <p:spPr/>
        <p:txBody>
          <a:bodyPr/>
          <a:lstStyle/>
          <a:p>
            <a:r>
              <a:rPr lang="en-US" dirty="0"/>
              <a:t>The Dataset</a:t>
            </a:r>
            <a:endParaRPr lang="he-IL" dirty="0"/>
          </a:p>
        </p:txBody>
      </p:sp>
      <p:sp>
        <p:nvSpPr>
          <p:cNvPr id="3" name="Content Placeholder 2">
            <a:extLst>
              <a:ext uri="{FF2B5EF4-FFF2-40B4-BE49-F238E27FC236}">
                <a16:creationId xmlns:a16="http://schemas.microsoft.com/office/drawing/2014/main" id="{87B7E94B-8E99-4449-9610-03FE2AAFC176}"/>
              </a:ext>
            </a:extLst>
          </p:cNvPr>
          <p:cNvSpPr>
            <a:spLocks noGrp="1"/>
          </p:cNvSpPr>
          <p:nvPr>
            <p:ph idx="1"/>
          </p:nvPr>
        </p:nvSpPr>
        <p:spPr/>
        <p:txBody>
          <a:bodyPr>
            <a:normAutofit/>
          </a:bodyPr>
          <a:lstStyle/>
          <a:p>
            <a:pPr algn="l" rtl="0">
              <a:lnSpc>
                <a:spcPct val="115000"/>
              </a:lnSpc>
              <a:spcAft>
                <a:spcPts val="1000"/>
              </a:spcAft>
            </a:pPr>
            <a:r>
              <a:rPr lang="en-US" sz="2400" dirty="0">
                <a:effectLst/>
                <a:latin typeface="+mj-lt"/>
                <a:ea typeface="Calibri" panose="020F0502020204030204" pitchFamily="34" charset="0"/>
                <a:cs typeface="Arial" panose="020B0604020202020204" pitchFamily="34" charset="0"/>
              </a:rPr>
              <a:t>Keller and </a:t>
            </a:r>
            <a:r>
              <a:rPr lang="en-US" sz="2400" dirty="0" err="1">
                <a:effectLst/>
                <a:latin typeface="+mj-lt"/>
                <a:ea typeface="Calibri" panose="020F0502020204030204" pitchFamily="34" charset="0"/>
                <a:cs typeface="Arial" panose="020B0604020202020204" pitchFamily="34" charset="0"/>
              </a:rPr>
              <a:t>Vosshall</a:t>
            </a:r>
            <a:r>
              <a:rPr lang="en-US" sz="2400" dirty="0">
                <a:effectLst/>
                <a:latin typeface="+mj-lt"/>
                <a:ea typeface="Calibri" panose="020F0502020204030204" pitchFamily="34" charset="0"/>
                <a:cs typeface="Arial" panose="020B0604020202020204" pitchFamily="34" charset="0"/>
              </a:rPr>
              <a:t> (2016), tested the olfactory perception of 480 structurally and perceptually diverse molecules at two concentrations using a panel of 55 healthy human subjects.</a:t>
            </a:r>
          </a:p>
          <a:p>
            <a:pPr algn="l" rtl="0">
              <a:lnSpc>
                <a:spcPct val="115000"/>
              </a:lnSpc>
              <a:spcAft>
                <a:spcPts val="1000"/>
              </a:spcAft>
            </a:pPr>
            <a:r>
              <a:rPr lang="en-US" sz="2400" dirty="0">
                <a:effectLst/>
                <a:latin typeface="+mj-lt"/>
                <a:ea typeface="Calibri" panose="020F0502020204030204" pitchFamily="34" charset="0"/>
                <a:cs typeface="Arial" panose="020B0604020202020204" pitchFamily="34" charset="0"/>
              </a:rPr>
              <a:t>For each stimulus, they collected data on perceived intensity, pleasantness, and familiarity. In addition, subjects were asked to apply 20 semantic odor quality descriptors to these stimuli and were offered the option to describe the smell in their own words.</a:t>
            </a:r>
          </a:p>
          <a:p>
            <a:endParaRPr lang="he-IL" dirty="0">
              <a:latin typeface="+mj-lt"/>
            </a:endParaRPr>
          </a:p>
        </p:txBody>
      </p:sp>
    </p:spTree>
    <p:extLst>
      <p:ext uri="{BB962C8B-B14F-4D97-AF65-F5344CB8AC3E}">
        <p14:creationId xmlns:p14="http://schemas.microsoft.com/office/powerpoint/2010/main" val="2148844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BE6FF-54E0-45DD-BDD5-08427BDA3256}"/>
              </a:ext>
            </a:extLst>
          </p:cNvPr>
          <p:cNvSpPr>
            <a:spLocks noGrp="1"/>
          </p:cNvSpPr>
          <p:nvPr>
            <p:ph type="title"/>
          </p:nvPr>
        </p:nvSpPr>
        <p:spPr/>
        <p:txBody>
          <a:bodyPr/>
          <a:lstStyle/>
          <a:p>
            <a:r>
              <a:rPr lang="en-US"/>
              <a:t>Confusion Matrix</a:t>
            </a:r>
            <a:endParaRPr lang="he-IL" dirty="0"/>
          </a:p>
        </p:txBody>
      </p:sp>
      <p:pic>
        <p:nvPicPr>
          <p:cNvPr id="5" name="Content Placeholder 4">
            <a:extLst>
              <a:ext uri="{FF2B5EF4-FFF2-40B4-BE49-F238E27FC236}">
                <a16:creationId xmlns:a16="http://schemas.microsoft.com/office/drawing/2014/main" id="{FD3BD54E-D0E4-4431-8D08-6BF8C29BF17C}"/>
              </a:ext>
            </a:extLst>
          </p:cNvPr>
          <p:cNvPicPr>
            <a:picLocks noGrp="1" noChangeAspect="1"/>
          </p:cNvPicPr>
          <p:nvPr>
            <p:ph idx="1"/>
          </p:nvPr>
        </p:nvPicPr>
        <p:blipFill>
          <a:blip r:embed="rId2"/>
          <a:stretch>
            <a:fillRect/>
          </a:stretch>
        </p:blipFill>
        <p:spPr>
          <a:xfrm>
            <a:off x="2358846" y="1690688"/>
            <a:ext cx="7706089" cy="4486275"/>
          </a:xfrm>
        </p:spPr>
      </p:pic>
    </p:spTree>
    <p:extLst>
      <p:ext uri="{BB962C8B-B14F-4D97-AF65-F5344CB8AC3E}">
        <p14:creationId xmlns:p14="http://schemas.microsoft.com/office/powerpoint/2010/main" val="2807204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C53D-2719-47E1-937C-5430CC2D5D1A}"/>
              </a:ext>
            </a:extLst>
          </p:cNvPr>
          <p:cNvSpPr>
            <a:spLocks noGrp="1"/>
          </p:cNvSpPr>
          <p:nvPr>
            <p:ph type="title"/>
          </p:nvPr>
        </p:nvSpPr>
        <p:spPr/>
        <p:txBody>
          <a:bodyPr/>
          <a:lstStyle/>
          <a:p>
            <a:r>
              <a:rPr lang="en-US" dirty="0"/>
              <a:t>Feature Permutation Importance</a:t>
            </a:r>
            <a:endParaRPr lang="he-IL" dirty="0"/>
          </a:p>
        </p:txBody>
      </p:sp>
      <p:pic>
        <p:nvPicPr>
          <p:cNvPr id="5" name="Content Placeholder 4">
            <a:extLst>
              <a:ext uri="{FF2B5EF4-FFF2-40B4-BE49-F238E27FC236}">
                <a16:creationId xmlns:a16="http://schemas.microsoft.com/office/drawing/2014/main" id="{CFBCF1FB-BF37-409B-998A-865626381E19}"/>
              </a:ext>
            </a:extLst>
          </p:cNvPr>
          <p:cNvPicPr>
            <a:picLocks noGrp="1" noChangeAspect="1"/>
          </p:cNvPicPr>
          <p:nvPr>
            <p:ph idx="1"/>
          </p:nvPr>
        </p:nvPicPr>
        <p:blipFill>
          <a:blip r:embed="rId2"/>
          <a:stretch>
            <a:fillRect/>
          </a:stretch>
        </p:blipFill>
        <p:spPr>
          <a:xfrm>
            <a:off x="1342408" y="1690688"/>
            <a:ext cx="9507184" cy="4486275"/>
          </a:xfrm>
        </p:spPr>
      </p:pic>
    </p:spTree>
    <p:extLst>
      <p:ext uri="{BB962C8B-B14F-4D97-AF65-F5344CB8AC3E}">
        <p14:creationId xmlns:p14="http://schemas.microsoft.com/office/powerpoint/2010/main" val="605435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D14A-3959-47E9-8F6C-8D8FDB6D8C1B}"/>
              </a:ext>
            </a:extLst>
          </p:cNvPr>
          <p:cNvSpPr>
            <a:spLocks noGrp="1"/>
          </p:cNvSpPr>
          <p:nvPr>
            <p:ph type="title"/>
          </p:nvPr>
        </p:nvSpPr>
        <p:spPr/>
        <p:txBody>
          <a:bodyPr/>
          <a:lstStyle/>
          <a:p>
            <a:r>
              <a:rPr lang="en-US" dirty="0"/>
              <a:t>Sorted Feature Permutation Importance</a:t>
            </a:r>
            <a:endParaRPr lang="he-IL" dirty="0"/>
          </a:p>
        </p:txBody>
      </p:sp>
      <p:sp>
        <p:nvSpPr>
          <p:cNvPr id="3" name="Content Placeholder 2">
            <a:extLst>
              <a:ext uri="{FF2B5EF4-FFF2-40B4-BE49-F238E27FC236}">
                <a16:creationId xmlns:a16="http://schemas.microsoft.com/office/drawing/2014/main" id="{94883E33-822F-4857-AFE4-0F255A988513}"/>
              </a:ext>
            </a:extLst>
          </p:cNvPr>
          <p:cNvSpPr>
            <a:spLocks noGrp="1"/>
          </p:cNvSpPr>
          <p:nvPr>
            <p:ph idx="1"/>
          </p:nvPr>
        </p:nvSpPr>
        <p:spPr>
          <a:xfrm>
            <a:off x="3994354" y="1825625"/>
            <a:ext cx="4235246" cy="4351338"/>
          </a:xfrm>
        </p:spPr>
        <p:txBody>
          <a:bodyPr>
            <a:normAutofit fontScale="55000" lnSpcReduction="20000"/>
          </a:bodyPr>
          <a:lstStyle/>
          <a:p>
            <a:pPr marL="0" indent="0">
              <a:buNone/>
            </a:pPr>
            <a:r>
              <a:rPr lang="en-US" b="0" dirty="0" err="1">
                <a:solidFill>
                  <a:srgbClr val="000000"/>
                </a:solidFill>
                <a:effectLst/>
                <a:latin typeface="Consolas" panose="020B0609020204030204" pitchFamily="49" charset="0"/>
              </a:rPr>
              <a:t>MolLogP</a:t>
            </a:r>
            <a:r>
              <a:rPr lang="en-US" b="0" dirty="0">
                <a:solidFill>
                  <a:srgbClr val="000000"/>
                </a:solidFill>
                <a:effectLst/>
                <a:latin typeface="Consolas" panose="020B0609020204030204" pitchFamily="49" charset="0"/>
              </a:rPr>
              <a:t>   0.177 +/- 0.037</a:t>
            </a:r>
          </a:p>
          <a:p>
            <a:pPr marL="0" indent="0">
              <a:buNone/>
            </a:pPr>
            <a:r>
              <a:rPr lang="en-US" b="0" dirty="0" err="1">
                <a:solidFill>
                  <a:srgbClr val="000000"/>
                </a:solidFill>
                <a:effectLst/>
                <a:latin typeface="Consolas" panose="020B0609020204030204" pitchFamily="49" charset="0"/>
              </a:rPr>
              <a:t>MolMR</a:t>
            </a:r>
            <a:r>
              <a:rPr lang="en-US" b="0" dirty="0">
                <a:solidFill>
                  <a:srgbClr val="000000"/>
                </a:solidFill>
                <a:effectLst/>
                <a:latin typeface="Consolas" panose="020B0609020204030204" pitchFamily="49" charset="0"/>
              </a:rPr>
              <a:t>     0.161 +/- 0.033</a:t>
            </a:r>
          </a:p>
          <a:p>
            <a:pPr marL="0" indent="0">
              <a:buNone/>
            </a:pPr>
            <a:r>
              <a:rPr lang="en-US" b="0" dirty="0">
                <a:solidFill>
                  <a:srgbClr val="000000"/>
                </a:solidFill>
                <a:effectLst/>
                <a:latin typeface="Consolas" panose="020B0609020204030204" pitchFamily="49" charset="0"/>
              </a:rPr>
              <a:t>VSA_EState6  0.159 +/- 0.041</a:t>
            </a:r>
          </a:p>
          <a:p>
            <a:pPr marL="0" indent="0">
              <a:buNone/>
            </a:pPr>
            <a:r>
              <a:rPr lang="en-US" b="0" dirty="0" err="1">
                <a:solidFill>
                  <a:srgbClr val="000000"/>
                </a:solidFill>
                <a:effectLst/>
                <a:latin typeface="Consolas" panose="020B0609020204030204" pitchFamily="49" charset="0"/>
              </a:rPr>
              <a:t>RingCount</a:t>
            </a:r>
            <a:r>
              <a:rPr lang="en-US" b="0" dirty="0">
                <a:solidFill>
                  <a:srgbClr val="000000"/>
                </a:solidFill>
                <a:effectLst/>
                <a:latin typeface="Consolas" panose="020B0609020204030204" pitchFamily="49" charset="0"/>
              </a:rPr>
              <a:t>  0.138 +/- 0.048</a:t>
            </a:r>
          </a:p>
          <a:p>
            <a:pPr marL="0" indent="0">
              <a:buNone/>
            </a:pPr>
            <a:r>
              <a:rPr lang="en-US" b="0" dirty="0" err="1">
                <a:solidFill>
                  <a:srgbClr val="000000"/>
                </a:solidFill>
                <a:effectLst/>
                <a:latin typeface="Consolas" panose="020B0609020204030204" pitchFamily="49" charset="0"/>
              </a:rPr>
              <a:t>NumRotatableBonds</a:t>
            </a:r>
            <a:r>
              <a:rPr lang="en-US" b="0" dirty="0">
                <a:solidFill>
                  <a:srgbClr val="000000"/>
                </a:solidFill>
                <a:effectLst/>
                <a:latin typeface="Consolas" panose="020B0609020204030204" pitchFamily="49" charset="0"/>
              </a:rPr>
              <a:t>  0.130 +/- 0.031</a:t>
            </a:r>
          </a:p>
          <a:p>
            <a:pPr marL="0" indent="0">
              <a:buNone/>
            </a:pPr>
            <a:r>
              <a:rPr lang="en-US" b="0" dirty="0">
                <a:solidFill>
                  <a:srgbClr val="000000"/>
                </a:solidFill>
                <a:effectLst/>
                <a:latin typeface="Consolas" panose="020B0609020204030204" pitchFamily="49" charset="0"/>
              </a:rPr>
              <a:t>Chi1v     0.129 +/- 0.041</a:t>
            </a:r>
          </a:p>
          <a:p>
            <a:pPr marL="0" indent="0">
              <a:buNone/>
            </a:pPr>
            <a:r>
              <a:rPr lang="en-US" b="0" dirty="0">
                <a:solidFill>
                  <a:srgbClr val="000000"/>
                </a:solidFill>
                <a:effectLst/>
                <a:latin typeface="Consolas" panose="020B0609020204030204" pitchFamily="49" charset="0"/>
              </a:rPr>
              <a:t>PEOE_VSA14  0.128 +/- 0.042</a:t>
            </a:r>
          </a:p>
          <a:p>
            <a:pPr marL="0" indent="0">
              <a:buNone/>
            </a:pPr>
            <a:r>
              <a:rPr lang="en-US" b="0" dirty="0">
                <a:solidFill>
                  <a:srgbClr val="000000"/>
                </a:solidFill>
                <a:effectLst/>
                <a:latin typeface="Consolas" panose="020B0609020204030204" pitchFamily="49" charset="0"/>
              </a:rPr>
              <a:t>Chi4v     0.127 +/- 0.046</a:t>
            </a:r>
          </a:p>
          <a:p>
            <a:pPr marL="0" indent="0">
              <a:buNone/>
            </a:pPr>
            <a:r>
              <a:rPr lang="en-US" b="0" dirty="0" err="1">
                <a:solidFill>
                  <a:srgbClr val="000000"/>
                </a:solidFill>
                <a:effectLst/>
                <a:latin typeface="Consolas" panose="020B0609020204030204" pitchFamily="49" charset="0"/>
              </a:rPr>
              <a:t>HeavyAtomCount</a:t>
            </a:r>
            <a:r>
              <a:rPr lang="en-US" b="0" dirty="0">
                <a:solidFill>
                  <a:srgbClr val="000000"/>
                </a:solidFill>
                <a:effectLst/>
                <a:latin typeface="Consolas" panose="020B0609020204030204" pitchFamily="49" charset="0"/>
              </a:rPr>
              <a:t>  0.124 +/- 0.041</a:t>
            </a:r>
          </a:p>
          <a:p>
            <a:pPr marL="0" indent="0">
              <a:buNone/>
            </a:pPr>
            <a:r>
              <a:rPr lang="en-US" b="0" dirty="0">
                <a:solidFill>
                  <a:srgbClr val="000000"/>
                </a:solidFill>
                <a:effectLst/>
                <a:latin typeface="Consolas" panose="020B0609020204030204" pitchFamily="49" charset="0"/>
              </a:rPr>
              <a:t>Kappa1    0.117 +/- 0.035</a:t>
            </a:r>
          </a:p>
          <a:p>
            <a:pPr marL="0" indent="0">
              <a:buNone/>
            </a:pPr>
            <a:r>
              <a:rPr lang="en-US" b="0" dirty="0">
                <a:solidFill>
                  <a:srgbClr val="000000"/>
                </a:solidFill>
                <a:effectLst/>
                <a:latin typeface="Consolas" panose="020B0609020204030204" pitchFamily="49" charset="0"/>
              </a:rPr>
              <a:t>Chi1n     0.116 +/- 0.037</a:t>
            </a:r>
          </a:p>
          <a:p>
            <a:pPr marL="0" indent="0">
              <a:buNone/>
            </a:pPr>
            <a:r>
              <a:rPr lang="en-US" b="0" dirty="0">
                <a:solidFill>
                  <a:srgbClr val="000000"/>
                </a:solidFill>
                <a:effectLst/>
                <a:latin typeface="Consolas" panose="020B0609020204030204" pitchFamily="49" charset="0"/>
              </a:rPr>
              <a:t>PEOE_VSA6  0.114 +/- 0.043</a:t>
            </a:r>
          </a:p>
          <a:p>
            <a:pPr marL="0" indent="0">
              <a:buNone/>
            </a:pPr>
            <a:r>
              <a:rPr lang="en-US" b="0" dirty="0">
                <a:solidFill>
                  <a:srgbClr val="000000"/>
                </a:solidFill>
                <a:effectLst/>
                <a:latin typeface="Consolas" panose="020B0609020204030204" pitchFamily="49" charset="0"/>
              </a:rPr>
              <a:t>VSA_EState1  0.113 +/- 0.041</a:t>
            </a:r>
          </a:p>
          <a:p>
            <a:pPr marL="0" indent="0">
              <a:buNone/>
            </a:pPr>
            <a:r>
              <a:rPr lang="en-US" b="0" dirty="0" err="1">
                <a:solidFill>
                  <a:srgbClr val="000000"/>
                </a:solidFill>
                <a:effectLst/>
                <a:latin typeface="Consolas" panose="020B0609020204030204" pitchFamily="49" charset="0"/>
              </a:rPr>
              <a:t>HeavyAtomMolWt</a:t>
            </a:r>
            <a:r>
              <a:rPr lang="en-US" b="0" dirty="0">
                <a:solidFill>
                  <a:srgbClr val="000000"/>
                </a:solidFill>
                <a:effectLst/>
                <a:latin typeface="Consolas" panose="020B0609020204030204" pitchFamily="49" charset="0"/>
              </a:rPr>
              <a:t>  0.113 +/- 0.043</a:t>
            </a:r>
          </a:p>
          <a:p>
            <a:pPr marL="0" indent="0">
              <a:buNone/>
            </a:pPr>
            <a:r>
              <a:rPr lang="en-US" b="0" dirty="0">
                <a:solidFill>
                  <a:srgbClr val="000000"/>
                </a:solidFill>
                <a:effectLst/>
                <a:latin typeface="Consolas" panose="020B0609020204030204" pitchFamily="49" charset="0"/>
              </a:rPr>
              <a:t>FpDensityMorgan2  0.112 +/- 0.034</a:t>
            </a:r>
          </a:p>
          <a:p>
            <a:endParaRPr lang="he-IL" dirty="0"/>
          </a:p>
        </p:txBody>
      </p:sp>
    </p:spTree>
    <p:extLst>
      <p:ext uri="{BB962C8B-B14F-4D97-AF65-F5344CB8AC3E}">
        <p14:creationId xmlns:p14="http://schemas.microsoft.com/office/powerpoint/2010/main" val="509471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9A288-139D-4FE2-BE21-C17286547632}"/>
              </a:ext>
            </a:extLst>
          </p:cNvPr>
          <p:cNvSpPr>
            <a:spLocks noGrp="1"/>
          </p:cNvSpPr>
          <p:nvPr>
            <p:ph type="title"/>
          </p:nvPr>
        </p:nvSpPr>
        <p:spPr/>
        <p:txBody>
          <a:bodyPr/>
          <a:lstStyle/>
          <a:p>
            <a:r>
              <a:rPr lang="en-US" dirty="0"/>
              <a:t>Feature Selection</a:t>
            </a:r>
            <a:endParaRPr lang="he-IL" dirty="0"/>
          </a:p>
        </p:txBody>
      </p:sp>
      <p:sp>
        <p:nvSpPr>
          <p:cNvPr id="3" name="Content Placeholder 2">
            <a:extLst>
              <a:ext uri="{FF2B5EF4-FFF2-40B4-BE49-F238E27FC236}">
                <a16:creationId xmlns:a16="http://schemas.microsoft.com/office/drawing/2014/main" id="{C4741AB5-EC31-4F20-9EC3-C84B37E63282}"/>
              </a:ext>
            </a:extLst>
          </p:cNvPr>
          <p:cNvSpPr>
            <a:spLocks noGrp="1"/>
          </p:cNvSpPr>
          <p:nvPr>
            <p:ph idx="1"/>
          </p:nvPr>
        </p:nvSpPr>
        <p:spPr/>
        <p:txBody>
          <a:bodyPr/>
          <a:lstStyle/>
          <a:p>
            <a:r>
              <a:rPr lang="en-US" dirty="0">
                <a:latin typeface="+mj-lt"/>
              </a:rPr>
              <a:t>We used Boruta for feature selection.</a:t>
            </a:r>
            <a:endParaRPr lang="he-IL" dirty="0">
              <a:latin typeface="+mj-lt"/>
            </a:endParaRPr>
          </a:p>
        </p:txBody>
      </p:sp>
      <p:sp>
        <p:nvSpPr>
          <p:cNvPr id="5" name="TextBox 4">
            <a:extLst>
              <a:ext uri="{FF2B5EF4-FFF2-40B4-BE49-F238E27FC236}">
                <a16:creationId xmlns:a16="http://schemas.microsoft.com/office/drawing/2014/main" id="{3EA24E9B-E266-430F-9BF2-AD25C0BAF5FF}"/>
              </a:ext>
            </a:extLst>
          </p:cNvPr>
          <p:cNvSpPr txBox="1"/>
          <p:nvPr/>
        </p:nvSpPr>
        <p:spPr>
          <a:xfrm>
            <a:off x="1367298" y="2877909"/>
            <a:ext cx="9457403" cy="2246769"/>
          </a:xfrm>
          <a:prstGeom prst="rect">
            <a:avLst/>
          </a:prstGeom>
          <a:noFill/>
        </p:spPr>
        <p:txBody>
          <a:bodyPr wrap="square">
            <a:spAutoFit/>
          </a:bodyPr>
          <a:lstStyle/>
          <a:p>
            <a:r>
              <a:rPr lang="en-US" sz="2000" b="0" dirty="0">
                <a:solidFill>
                  <a:srgbClr val="000000"/>
                </a:solidFill>
                <a:effectLst/>
                <a:latin typeface="Consolas" panose="020B0609020204030204" pitchFamily="49" charset="0"/>
              </a:rPr>
              <a:t>Features in the green area:</a:t>
            </a: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MinEStateIndex</a:t>
            </a:r>
            <a:r>
              <a:rPr lang="en-US" sz="2000" b="0" dirty="0">
                <a:solidFill>
                  <a:srgbClr val="000000"/>
                </a:solidFill>
                <a:effectLst/>
                <a:latin typeface="Consolas" panose="020B0609020204030204" pitchFamily="49" charset="0"/>
              </a:rPr>
              <a:t>', 'BCUT2D_MRLOW', '</a:t>
            </a:r>
            <a:r>
              <a:rPr lang="en-US" sz="2000" b="0" dirty="0" err="1">
                <a:solidFill>
                  <a:srgbClr val="000000"/>
                </a:solidFill>
                <a:effectLst/>
                <a:latin typeface="Consolas" panose="020B0609020204030204" pitchFamily="49" charset="0"/>
              </a:rPr>
              <a:t>BalabanJ</a:t>
            </a:r>
            <a:r>
              <a:rPr lang="en-US" sz="2000" b="0" dirty="0">
                <a:solidFill>
                  <a:srgbClr val="000000"/>
                </a:solidFill>
                <a:effectLst/>
                <a:latin typeface="Consolas" panose="020B0609020204030204" pitchFamily="49" charset="0"/>
              </a:rPr>
              <a:t>', 'Chi4n', '</a:t>
            </a:r>
            <a:r>
              <a:rPr lang="en-US" sz="2000" b="0" dirty="0" err="1">
                <a:solidFill>
                  <a:srgbClr val="000000"/>
                </a:solidFill>
                <a:effectLst/>
                <a:latin typeface="Consolas" panose="020B0609020204030204" pitchFamily="49" charset="0"/>
              </a:rPr>
              <a:t>MolMR</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Features in the blue area:</a:t>
            </a: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68304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A5455-77D2-4E6A-8B11-AFB6AA9255A8}"/>
              </a:ext>
            </a:extLst>
          </p:cNvPr>
          <p:cNvSpPr>
            <a:spLocks noGrp="1"/>
          </p:cNvSpPr>
          <p:nvPr>
            <p:ph type="title"/>
          </p:nvPr>
        </p:nvSpPr>
        <p:spPr/>
        <p:txBody>
          <a:bodyPr/>
          <a:lstStyle/>
          <a:p>
            <a:r>
              <a:rPr lang="en-US" dirty="0"/>
              <a:t>Heatmap After Boruta Feature Selection</a:t>
            </a:r>
            <a:endParaRPr lang="he-IL" dirty="0"/>
          </a:p>
        </p:txBody>
      </p:sp>
      <p:pic>
        <p:nvPicPr>
          <p:cNvPr id="5" name="Content Placeholder 4">
            <a:extLst>
              <a:ext uri="{FF2B5EF4-FFF2-40B4-BE49-F238E27FC236}">
                <a16:creationId xmlns:a16="http://schemas.microsoft.com/office/drawing/2014/main" id="{3E9F118A-1DAC-44FC-B11B-B074B08F07F6}"/>
              </a:ext>
            </a:extLst>
          </p:cNvPr>
          <p:cNvPicPr>
            <a:picLocks noGrp="1" noChangeAspect="1"/>
          </p:cNvPicPr>
          <p:nvPr>
            <p:ph idx="1"/>
          </p:nvPr>
        </p:nvPicPr>
        <p:blipFill>
          <a:blip r:embed="rId2"/>
          <a:stretch>
            <a:fillRect/>
          </a:stretch>
        </p:blipFill>
        <p:spPr>
          <a:xfrm>
            <a:off x="2358588" y="1690688"/>
            <a:ext cx="7706621" cy="4486275"/>
          </a:xfrm>
        </p:spPr>
      </p:pic>
    </p:spTree>
    <p:extLst>
      <p:ext uri="{BB962C8B-B14F-4D97-AF65-F5344CB8AC3E}">
        <p14:creationId xmlns:p14="http://schemas.microsoft.com/office/powerpoint/2010/main" val="1291797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ED18-E181-4E77-8CA5-C33398F323C1}"/>
              </a:ext>
            </a:extLst>
          </p:cNvPr>
          <p:cNvSpPr>
            <a:spLocks noGrp="1"/>
          </p:cNvSpPr>
          <p:nvPr>
            <p:ph type="title"/>
          </p:nvPr>
        </p:nvSpPr>
        <p:spPr/>
        <p:txBody>
          <a:bodyPr/>
          <a:lstStyle/>
          <a:p>
            <a:r>
              <a:rPr lang="en-US" dirty="0"/>
              <a:t>Optimal Model After Boruta</a:t>
            </a:r>
            <a:endParaRPr lang="he-IL" dirty="0"/>
          </a:p>
        </p:txBody>
      </p:sp>
      <p:sp>
        <p:nvSpPr>
          <p:cNvPr id="5" name="TextBox 4">
            <a:extLst>
              <a:ext uri="{FF2B5EF4-FFF2-40B4-BE49-F238E27FC236}">
                <a16:creationId xmlns:a16="http://schemas.microsoft.com/office/drawing/2014/main" id="{F45EA0FD-4222-4B54-BB07-9EB22313D833}"/>
              </a:ext>
            </a:extLst>
          </p:cNvPr>
          <p:cNvSpPr txBox="1"/>
          <p:nvPr/>
        </p:nvSpPr>
        <p:spPr>
          <a:xfrm>
            <a:off x="419100" y="1690688"/>
            <a:ext cx="11353800" cy="4708981"/>
          </a:xfrm>
          <a:prstGeom prst="rect">
            <a:avLst/>
          </a:prstGeom>
          <a:noFill/>
        </p:spPr>
        <p:txBody>
          <a:bodyPr wrap="square">
            <a:spAutoFit/>
          </a:bodyPr>
          <a:lstStyle/>
          <a:p>
            <a:r>
              <a:rPr lang="en-US" sz="2000" b="0" dirty="0">
                <a:solidFill>
                  <a:srgbClr val="000000"/>
                </a:solidFill>
                <a:effectLst/>
                <a:latin typeface="Consolas" panose="020B0609020204030204" pitchFamily="49" charset="0"/>
              </a:rPr>
              <a:t>{'classifier': </a:t>
            </a:r>
            <a:r>
              <a:rPr lang="en-US" sz="2000" b="0" dirty="0" err="1">
                <a:solidFill>
                  <a:srgbClr val="000000"/>
                </a:solidFill>
                <a:effectLst/>
                <a:latin typeface="Consolas" panose="020B0609020204030204" pitchFamily="49" charset="0"/>
              </a:rPr>
              <a:t>XGBClassifier</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base_score</a:t>
            </a:r>
            <a:r>
              <a:rPr lang="en-US" sz="2000" b="0" dirty="0">
                <a:solidFill>
                  <a:srgbClr val="000000"/>
                </a:solidFill>
                <a:effectLst/>
                <a:latin typeface="Consolas" panose="020B0609020204030204" pitchFamily="49" charset="0"/>
              </a:rPr>
              <a:t>=None, booster=None, </a:t>
            </a:r>
            <a:r>
              <a:rPr lang="en-US" sz="2000" b="0" dirty="0" err="1">
                <a:solidFill>
                  <a:srgbClr val="000000"/>
                </a:solidFill>
                <a:effectLst/>
                <a:latin typeface="Consolas" panose="020B0609020204030204" pitchFamily="49" charset="0"/>
              </a:rPr>
              <a:t>colsample_bylevel</a:t>
            </a:r>
            <a:r>
              <a:rPr lang="en-US" sz="2000" b="0" dirty="0">
                <a:solidFill>
                  <a:srgbClr val="000000"/>
                </a:solidFill>
                <a:effectLst/>
                <a:latin typeface="Consolas" panose="020B0609020204030204" pitchFamily="49" charset="0"/>
              </a:rPr>
              <a:t>=None,</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colsample_bynode</a:t>
            </a:r>
            <a:r>
              <a:rPr lang="en-US" sz="2000" b="0" dirty="0">
                <a:solidFill>
                  <a:srgbClr val="000000"/>
                </a:solidFill>
                <a:effectLst/>
                <a:latin typeface="Consolas" panose="020B0609020204030204" pitchFamily="49" charset="0"/>
              </a:rPr>
              <a:t>=None, </a:t>
            </a:r>
            <a:r>
              <a:rPr lang="en-US" sz="2000" b="0" dirty="0" err="1">
                <a:solidFill>
                  <a:srgbClr val="000000"/>
                </a:solidFill>
                <a:effectLst/>
                <a:latin typeface="Consolas" panose="020B0609020204030204" pitchFamily="49" charset="0"/>
              </a:rPr>
              <a:t>colsample_bytree</a:t>
            </a:r>
            <a:r>
              <a:rPr lang="en-US" sz="2000" b="0" dirty="0">
                <a:solidFill>
                  <a:srgbClr val="000000"/>
                </a:solidFill>
                <a:effectLst/>
                <a:latin typeface="Consolas" panose="020B0609020204030204" pitchFamily="49" charset="0"/>
              </a:rPr>
              <a:t>=None,</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enable_categorical</a:t>
            </a:r>
            <a:r>
              <a:rPr lang="en-US" sz="2000" b="0" dirty="0">
                <a:solidFill>
                  <a:srgbClr val="000000"/>
                </a:solidFill>
                <a:effectLst/>
                <a:latin typeface="Consolas" panose="020B0609020204030204" pitchFamily="49" charset="0"/>
              </a:rPr>
              <a:t>=False, </a:t>
            </a:r>
            <a:r>
              <a:rPr lang="en-US" sz="2000" b="0" dirty="0" err="1">
                <a:solidFill>
                  <a:srgbClr val="000000"/>
                </a:solidFill>
                <a:effectLst/>
                <a:latin typeface="Consolas" panose="020B0609020204030204" pitchFamily="49" charset="0"/>
              </a:rPr>
              <a:t>eval_metric</a:t>
            </a:r>
            <a:r>
              <a:rPr lang="en-US" sz="2000" b="0" dirty="0">
                <a:solidFill>
                  <a:srgbClr val="000000"/>
                </a:solidFill>
                <a:effectLst/>
                <a:latin typeface="Consolas" panose="020B0609020204030204" pitchFamily="49" charset="0"/>
              </a:rPr>
              <a:t>='</a:t>
            </a:r>
            <a:r>
              <a:rPr lang="en-US" sz="2000" b="0" dirty="0" err="1">
                <a:solidFill>
                  <a:srgbClr val="000000"/>
                </a:solidFill>
                <a:effectLst/>
                <a:latin typeface="Consolas" panose="020B0609020204030204" pitchFamily="49" charset="0"/>
              </a:rPr>
              <a:t>logloss</a:t>
            </a:r>
            <a:r>
              <a:rPr lang="en-US" sz="2000" b="0" dirty="0">
                <a:solidFill>
                  <a:srgbClr val="000000"/>
                </a:solidFill>
                <a:effectLst/>
                <a:latin typeface="Consolas" panose="020B0609020204030204" pitchFamily="49" charset="0"/>
              </a:rPr>
              <a:t>', gamma=0.1,</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gpu_id</a:t>
            </a:r>
            <a:r>
              <a:rPr lang="en-US" sz="2000" b="0" dirty="0">
                <a:solidFill>
                  <a:srgbClr val="000000"/>
                </a:solidFill>
                <a:effectLst/>
                <a:latin typeface="Consolas" panose="020B0609020204030204" pitchFamily="49" charset="0"/>
              </a:rPr>
              <a:t>=None, </a:t>
            </a:r>
            <a:r>
              <a:rPr lang="en-US" sz="2000" b="0" dirty="0" err="1">
                <a:solidFill>
                  <a:srgbClr val="000000"/>
                </a:solidFill>
                <a:effectLst/>
                <a:latin typeface="Consolas" panose="020B0609020204030204" pitchFamily="49" charset="0"/>
              </a:rPr>
              <a:t>importance_type</a:t>
            </a:r>
            <a:r>
              <a:rPr lang="en-US" sz="2000" b="0" dirty="0">
                <a:solidFill>
                  <a:srgbClr val="000000"/>
                </a:solidFill>
                <a:effectLst/>
                <a:latin typeface="Consolas" panose="020B0609020204030204" pitchFamily="49" charset="0"/>
              </a:rPr>
              <a:t>=None, </a:t>
            </a:r>
            <a:r>
              <a:rPr lang="en-US" sz="2000" b="0" dirty="0" err="1">
                <a:solidFill>
                  <a:srgbClr val="000000"/>
                </a:solidFill>
                <a:effectLst/>
                <a:latin typeface="Consolas" panose="020B0609020204030204" pitchFamily="49" charset="0"/>
              </a:rPr>
              <a:t>interaction_constraints</a:t>
            </a:r>
            <a:r>
              <a:rPr lang="en-US" sz="2000" b="0" dirty="0">
                <a:solidFill>
                  <a:srgbClr val="000000"/>
                </a:solidFill>
                <a:effectLst/>
                <a:latin typeface="Consolas" panose="020B0609020204030204" pitchFamily="49" charset="0"/>
              </a:rPr>
              <a:t>=None,</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learning_rate</a:t>
            </a:r>
            <a:r>
              <a:rPr lang="en-US" sz="2000" b="0" dirty="0">
                <a:solidFill>
                  <a:srgbClr val="000000"/>
                </a:solidFill>
                <a:effectLst/>
                <a:latin typeface="Consolas" panose="020B0609020204030204" pitchFamily="49" charset="0"/>
              </a:rPr>
              <a:t>=1, </a:t>
            </a:r>
            <a:r>
              <a:rPr lang="en-US" sz="2000" b="0" dirty="0" err="1">
                <a:solidFill>
                  <a:srgbClr val="000000"/>
                </a:solidFill>
                <a:effectLst/>
                <a:latin typeface="Consolas" panose="020B0609020204030204" pitchFamily="49" charset="0"/>
              </a:rPr>
              <a:t>max_delta_step</a:t>
            </a:r>
            <a:r>
              <a:rPr lang="en-US" sz="2000" b="0" dirty="0">
                <a:solidFill>
                  <a:srgbClr val="000000"/>
                </a:solidFill>
                <a:effectLst/>
                <a:latin typeface="Consolas" panose="020B0609020204030204" pitchFamily="49" charset="0"/>
              </a:rPr>
              <a:t>=None, </a:t>
            </a:r>
            <a:r>
              <a:rPr lang="en-US" sz="2000" b="0" dirty="0" err="1">
                <a:solidFill>
                  <a:srgbClr val="000000"/>
                </a:solidFill>
                <a:effectLst/>
                <a:latin typeface="Consolas" panose="020B0609020204030204" pitchFamily="49" charset="0"/>
              </a:rPr>
              <a:t>max_depth</a:t>
            </a:r>
            <a:r>
              <a:rPr lang="en-US" sz="2000" b="0" dirty="0">
                <a:solidFill>
                  <a:srgbClr val="000000"/>
                </a:solidFill>
                <a:effectLst/>
                <a:latin typeface="Consolas" panose="020B0609020204030204" pitchFamily="49" charset="0"/>
              </a:rPr>
              <a:t>=5,</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min_child_weight</a:t>
            </a:r>
            <a:r>
              <a:rPr lang="en-US" sz="2000" b="0" dirty="0">
                <a:solidFill>
                  <a:srgbClr val="000000"/>
                </a:solidFill>
                <a:effectLst/>
                <a:latin typeface="Consolas" panose="020B0609020204030204" pitchFamily="49" charset="0"/>
              </a:rPr>
              <a:t>=6, missing=nan, </a:t>
            </a:r>
            <a:r>
              <a:rPr lang="en-US" sz="2000" b="0" dirty="0" err="1">
                <a:solidFill>
                  <a:srgbClr val="000000"/>
                </a:solidFill>
                <a:effectLst/>
                <a:latin typeface="Consolas" panose="020B0609020204030204" pitchFamily="49" charset="0"/>
              </a:rPr>
              <a:t>monotone_constraints</a:t>
            </a:r>
            <a:r>
              <a:rPr lang="en-US" sz="2000" b="0" dirty="0">
                <a:solidFill>
                  <a:srgbClr val="000000"/>
                </a:solidFill>
                <a:effectLst/>
                <a:latin typeface="Consolas" panose="020B0609020204030204" pitchFamily="49" charset="0"/>
              </a:rPr>
              <a:t>=None,</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n_estimators</a:t>
            </a:r>
            <a:r>
              <a:rPr lang="en-US" sz="2000" b="0" dirty="0">
                <a:solidFill>
                  <a:srgbClr val="000000"/>
                </a:solidFill>
                <a:effectLst/>
                <a:latin typeface="Consolas" panose="020B0609020204030204" pitchFamily="49" charset="0"/>
              </a:rPr>
              <a:t>=10, </a:t>
            </a:r>
            <a:r>
              <a:rPr lang="en-US" sz="2000" b="0" dirty="0" err="1">
                <a:solidFill>
                  <a:srgbClr val="000000"/>
                </a:solidFill>
                <a:effectLst/>
                <a:latin typeface="Consolas" panose="020B0609020204030204" pitchFamily="49" charset="0"/>
              </a:rPr>
              <a:t>n_jobs</a:t>
            </a:r>
            <a:r>
              <a:rPr lang="en-US" sz="2000" b="0" dirty="0">
                <a:solidFill>
                  <a:srgbClr val="000000"/>
                </a:solidFill>
                <a:effectLst/>
                <a:latin typeface="Consolas" panose="020B0609020204030204" pitchFamily="49" charset="0"/>
              </a:rPr>
              <a:t>=None, </a:t>
            </a:r>
            <a:r>
              <a:rPr lang="en-US" sz="2000" b="0" dirty="0" err="1">
                <a:solidFill>
                  <a:srgbClr val="000000"/>
                </a:solidFill>
                <a:effectLst/>
                <a:latin typeface="Consolas" panose="020B0609020204030204" pitchFamily="49" charset="0"/>
              </a:rPr>
              <a:t>num_parallel_tree</a:t>
            </a:r>
            <a:r>
              <a:rPr lang="en-US" sz="2000" b="0" dirty="0">
                <a:solidFill>
                  <a:srgbClr val="000000"/>
                </a:solidFill>
                <a:effectLst/>
                <a:latin typeface="Consolas" panose="020B0609020204030204" pitchFamily="49" charset="0"/>
              </a:rPr>
              <a:t>=None,</a:t>
            </a:r>
          </a:p>
          <a:p>
            <a:r>
              <a:rPr lang="en-US" sz="2000" b="0" dirty="0">
                <a:solidFill>
                  <a:srgbClr val="000000"/>
                </a:solidFill>
                <a:effectLst/>
                <a:latin typeface="Consolas" panose="020B0609020204030204" pitchFamily="49" charset="0"/>
              </a:rPr>
              <a:t>              predictor=None, </a:t>
            </a:r>
            <a:r>
              <a:rPr lang="en-US" sz="2000" b="0" dirty="0" err="1">
                <a:solidFill>
                  <a:srgbClr val="000000"/>
                </a:solidFill>
                <a:effectLst/>
                <a:latin typeface="Consolas" panose="020B0609020204030204" pitchFamily="49" charset="0"/>
              </a:rPr>
              <a:t>random_state</a:t>
            </a:r>
            <a:r>
              <a:rPr lang="en-US" sz="2000" b="0" dirty="0">
                <a:solidFill>
                  <a:srgbClr val="000000"/>
                </a:solidFill>
                <a:effectLst/>
                <a:latin typeface="Consolas" panose="020B0609020204030204" pitchFamily="49" charset="0"/>
              </a:rPr>
              <a:t>=None, </a:t>
            </a:r>
            <a:r>
              <a:rPr lang="en-US" sz="2000" b="0" dirty="0" err="1">
                <a:solidFill>
                  <a:srgbClr val="000000"/>
                </a:solidFill>
                <a:effectLst/>
                <a:latin typeface="Consolas" panose="020B0609020204030204" pitchFamily="49" charset="0"/>
              </a:rPr>
              <a:t>reg_alpha</a:t>
            </a:r>
            <a:r>
              <a:rPr lang="en-US" sz="2000" b="0" dirty="0">
                <a:solidFill>
                  <a:srgbClr val="000000"/>
                </a:solidFill>
                <a:effectLst/>
                <a:latin typeface="Consolas" panose="020B0609020204030204" pitchFamily="49" charset="0"/>
              </a:rPr>
              <a:t>=0.1, </a:t>
            </a:r>
            <a:r>
              <a:rPr lang="en-US" sz="2000" b="0" dirty="0" err="1">
                <a:solidFill>
                  <a:srgbClr val="000000"/>
                </a:solidFill>
                <a:effectLst/>
                <a:latin typeface="Consolas" panose="020B0609020204030204" pitchFamily="49" charset="0"/>
              </a:rPr>
              <a:t>reg_lambda</a:t>
            </a:r>
            <a:r>
              <a:rPr lang="en-US" sz="2000" b="0" dirty="0">
                <a:solidFill>
                  <a:srgbClr val="000000"/>
                </a:solidFill>
                <a:effectLst/>
                <a:latin typeface="Consolas" panose="020B0609020204030204" pitchFamily="49" charset="0"/>
              </a:rPr>
              <a:t>=100,</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scale_pos_weight</a:t>
            </a:r>
            <a:r>
              <a:rPr lang="en-US" sz="2000" b="0" dirty="0">
                <a:solidFill>
                  <a:srgbClr val="000000"/>
                </a:solidFill>
                <a:effectLst/>
                <a:latin typeface="Consolas" panose="020B0609020204030204" pitchFamily="49" charset="0"/>
              </a:rPr>
              <a:t>=None, seed=42, subsample=None, </a:t>
            </a:r>
            <a:r>
              <a:rPr lang="en-US" sz="2000" b="0" dirty="0" err="1">
                <a:solidFill>
                  <a:srgbClr val="000000"/>
                </a:solidFill>
                <a:effectLst/>
                <a:latin typeface="Consolas" panose="020B0609020204030204" pitchFamily="49" charset="0"/>
              </a:rPr>
              <a:t>tree_method</a:t>
            </a:r>
            <a:r>
              <a:rPr lang="en-US" sz="2000" b="0" dirty="0">
                <a:solidFill>
                  <a:srgbClr val="000000"/>
                </a:solidFill>
                <a:effectLst/>
                <a:latin typeface="Consolas" panose="020B0609020204030204" pitchFamily="49" charset="0"/>
              </a:rPr>
              <a:t>=None,</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use_label_encoder</a:t>
            </a:r>
            <a:r>
              <a:rPr lang="en-US" sz="2000" b="0" dirty="0">
                <a:solidFill>
                  <a:srgbClr val="000000"/>
                </a:solidFill>
                <a:effectLst/>
                <a:latin typeface="Consolas" panose="020B0609020204030204" pitchFamily="49" charset="0"/>
              </a:rPr>
              <a:t>=False, </a:t>
            </a:r>
            <a:r>
              <a:rPr lang="en-US" sz="2000" b="0" dirty="0" err="1">
                <a:solidFill>
                  <a:srgbClr val="000000"/>
                </a:solidFill>
                <a:effectLst/>
                <a:latin typeface="Consolas" panose="020B0609020204030204" pitchFamily="49" charset="0"/>
              </a:rPr>
              <a:t>validate_parameters</a:t>
            </a:r>
            <a:r>
              <a:rPr lang="en-US" sz="2000" b="0" dirty="0">
                <a:solidFill>
                  <a:srgbClr val="000000"/>
                </a:solidFill>
                <a:effectLst/>
                <a:latin typeface="Consolas" panose="020B0609020204030204" pitchFamily="49" charset="0"/>
              </a:rPr>
              <a:t>=None, ...), '</a:t>
            </a:r>
            <a:r>
              <a:rPr lang="en-US" sz="2000" b="0" dirty="0" err="1">
                <a:solidFill>
                  <a:srgbClr val="000000"/>
                </a:solidFill>
                <a:effectLst/>
                <a:latin typeface="Consolas" panose="020B0609020204030204" pitchFamily="49" charset="0"/>
              </a:rPr>
              <a:t>classifier__gamma</a:t>
            </a:r>
            <a:r>
              <a:rPr lang="en-US" sz="2000" b="0" dirty="0">
                <a:solidFill>
                  <a:srgbClr val="000000"/>
                </a:solidFill>
                <a:effectLst/>
                <a:latin typeface="Consolas" panose="020B0609020204030204" pitchFamily="49" charset="0"/>
              </a:rPr>
              <a:t>': 0.1, 'classifier__</a:t>
            </a:r>
            <a:r>
              <a:rPr lang="en-US" sz="2000" b="0" dirty="0" err="1">
                <a:solidFill>
                  <a:srgbClr val="000000"/>
                </a:solidFill>
                <a:effectLst/>
                <a:latin typeface="Consolas" panose="020B0609020204030204" pitchFamily="49" charset="0"/>
              </a:rPr>
              <a:t>learning_rate</a:t>
            </a:r>
            <a:r>
              <a:rPr lang="en-US" sz="2000" b="0" dirty="0">
                <a:solidFill>
                  <a:srgbClr val="000000"/>
                </a:solidFill>
                <a:effectLst/>
                <a:latin typeface="Consolas" panose="020B0609020204030204" pitchFamily="49" charset="0"/>
              </a:rPr>
              <a:t>': 1, 'classifier__</a:t>
            </a:r>
            <a:r>
              <a:rPr lang="en-US" sz="2000" b="0" dirty="0" err="1">
                <a:solidFill>
                  <a:srgbClr val="000000"/>
                </a:solidFill>
                <a:effectLst/>
                <a:latin typeface="Consolas" panose="020B0609020204030204" pitchFamily="49" charset="0"/>
              </a:rPr>
              <a:t>max_depth</a:t>
            </a:r>
            <a:r>
              <a:rPr lang="en-US" sz="2000" b="0" dirty="0">
                <a:solidFill>
                  <a:srgbClr val="000000"/>
                </a:solidFill>
                <a:effectLst/>
                <a:latin typeface="Consolas" panose="020B0609020204030204" pitchFamily="49" charset="0"/>
              </a:rPr>
              <a:t>': 5, 'classifier__</a:t>
            </a:r>
            <a:r>
              <a:rPr lang="en-US" sz="2000" b="0" dirty="0" err="1">
                <a:solidFill>
                  <a:srgbClr val="000000"/>
                </a:solidFill>
                <a:effectLst/>
                <a:latin typeface="Consolas" panose="020B0609020204030204" pitchFamily="49" charset="0"/>
              </a:rPr>
              <a:t>min_child_weight</a:t>
            </a:r>
            <a:r>
              <a:rPr lang="en-US" sz="2000" b="0" dirty="0">
                <a:solidFill>
                  <a:srgbClr val="000000"/>
                </a:solidFill>
                <a:effectLst/>
                <a:latin typeface="Consolas" panose="020B0609020204030204" pitchFamily="49" charset="0"/>
              </a:rPr>
              <a:t>': 6, 'classifier__</a:t>
            </a:r>
            <a:r>
              <a:rPr lang="en-US" sz="2000" b="0" dirty="0" err="1">
                <a:solidFill>
                  <a:srgbClr val="000000"/>
                </a:solidFill>
                <a:effectLst/>
                <a:latin typeface="Consolas" panose="020B0609020204030204" pitchFamily="49" charset="0"/>
              </a:rPr>
              <a:t>n_estimators</a:t>
            </a:r>
            <a:r>
              <a:rPr lang="en-US" sz="2000" b="0" dirty="0">
                <a:solidFill>
                  <a:srgbClr val="000000"/>
                </a:solidFill>
                <a:effectLst/>
                <a:latin typeface="Consolas" panose="020B0609020204030204" pitchFamily="49" charset="0"/>
              </a:rPr>
              <a:t>': 10, 'classifier__</a:t>
            </a:r>
            <a:r>
              <a:rPr lang="en-US" sz="2000" b="0" dirty="0" err="1">
                <a:solidFill>
                  <a:srgbClr val="000000"/>
                </a:solidFill>
                <a:effectLst/>
                <a:latin typeface="Consolas" panose="020B0609020204030204" pitchFamily="49" charset="0"/>
              </a:rPr>
              <a:t>reg_alpha</a:t>
            </a:r>
            <a:r>
              <a:rPr lang="en-US" sz="2000" b="0" dirty="0">
                <a:solidFill>
                  <a:srgbClr val="000000"/>
                </a:solidFill>
                <a:effectLst/>
                <a:latin typeface="Consolas" panose="020B0609020204030204" pitchFamily="49" charset="0"/>
              </a:rPr>
              <a:t>': 0.1, 'classifier__</a:t>
            </a:r>
            <a:r>
              <a:rPr lang="en-US" sz="2000" b="0" dirty="0" err="1">
                <a:solidFill>
                  <a:srgbClr val="000000"/>
                </a:solidFill>
                <a:effectLst/>
                <a:latin typeface="Consolas" panose="020B0609020204030204" pitchFamily="49" charset="0"/>
              </a:rPr>
              <a:t>reg_lambda</a:t>
            </a:r>
            <a:r>
              <a:rPr lang="en-US" sz="2000" b="0" dirty="0">
                <a:solidFill>
                  <a:srgbClr val="000000"/>
                </a:solidFill>
                <a:effectLst/>
                <a:latin typeface="Consolas" panose="020B0609020204030204" pitchFamily="49" charset="0"/>
              </a:rPr>
              <a:t>': 100}</a:t>
            </a:r>
          </a:p>
        </p:txBody>
      </p:sp>
    </p:spTree>
    <p:extLst>
      <p:ext uri="{BB962C8B-B14F-4D97-AF65-F5344CB8AC3E}">
        <p14:creationId xmlns:p14="http://schemas.microsoft.com/office/powerpoint/2010/main" val="2432983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2B369-E282-4EA0-A293-06F21EEE6C7C}"/>
              </a:ext>
            </a:extLst>
          </p:cNvPr>
          <p:cNvSpPr>
            <a:spLocks noGrp="1"/>
          </p:cNvSpPr>
          <p:nvPr>
            <p:ph type="title"/>
          </p:nvPr>
        </p:nvSpPr>
        <p:spPr/>
        <p:txBody>
          <a:bodyPr/>
          <a:lstStyle/>
          <a:p>
            <a:r>
              <a:rPr lang="en-US" dirty="0"/>
              <a:t>Optimal Model After Boruta</a:t>
            </a:r>
            <a:endParaRPr lang="he-IL" dirty="0"/>
          </a:p>
        </p:txBody>
      </p:sp>
      <p:sp>
        <p:nvSpPr>
          <p:cNvPr id="5" name="TextBox 4">
            <a:extLst>
              <a:ext uri="{FF2B5EF4-FFF2-40B4-BE49-F238E27FC236}">
                <a16:creationId xmlns:a16="http://schemas.microsoft.com/office/drawing/2014/main" id="{5CEB5F0C-6C11-4749-A5C9-6BE33B2CA104}"/>
              </a:ext>
            </a:extLst>
          </p:cNvPr>
          <p:cNvSpPr txBox="1"/>
          <p:nvPr/>
        </p:nvSpPr>
        <p:spPr>
          <a:xfrm>
            <a:off x="202789" y="2785723"/>
            <a:ext cx="6227507" cy="2246769"/>
          </a:xfrm>
          <a:prstGeom prst="rect">
            <a:avLst/>
          </a:prstGeom>
          <a:noFill/>
        </p:spPr>
        <p:txBody>
          <a:bodyPr wrap="square">
            <a:spAutoFit/>
          </a:bodyPr>
          <a:lstStyle/>
          <a:p>
            <a:r>
              <a:rPr lang="en-US" sz="2000" b="0" dirty="0">
                <a:solidFill>
                  <a:srgbClr val="000000"/>
                </a:solidFill>
                <a:effectLst/>
                <a:latin typeface="+mj-lt"/>
              </a:rPr>
              <a:t> The f1 score of the model on training data was:</a:t>
            </a:r>
            <a:br>
              <a:rPr lang="en-US" sz="2000" b="0" dirty="0">
                <a:solidFill>
                  <a:srgbClr val="000000"/>
                </a:solidFill>
                <a:effectLst/>
                <a:latin typeface="+mj-lt"/>
              </a:rPr>
            </a:br>
            <a:endParaRPr lang="en-US" sz="2000" b="0" dirty="0">
              <a:solidFill>
                <a:srgbClr val="000000"/>
              </a:solidFill>
              <a:effectLst/>
              <a:latin typeface="+mj-lt"/>
            </a:endParaRPr>
          </a:p>
          <a:p>
            <a:r>
              <a:rPr lang="en-US" sz="2000" b="0" dirty="0">
                <a:solidFill>
                  <a:srgbClr val="000000"/>
                </a:solidFill>
                <a:effectLst/>
                <a:latin typeface="+mj-lt"/>
              </a:rPr>
              <a:t>  0.4858</a:t>
            </a:r>
          </a:p>
          <a:p>
            <a:br>
              <a:rPr lang="en-US" sz="2000" b="0" dirty="0">
                <a:solidFill>
                  <a:srgbClr val="000000"/>
                </a:solidFill>
                <a:effectLst/>
                <a:latin typeface="+mj-lt"/>
              </a:rPr>
            </a:br>
            <a:r>
              <a:rPr lang="en-US" sz="2000" b="0" dirty="0">
                <a:solidFill>
                  <a:srgbClr val="000000"/>
                </a:solidFill>
                <a:effectLst/>
                <a:latin typeface="+mj-lt"/>
              </a:rPr>
              <a:t> The f1 score of the model on test data was:</a:t>
            </a:r>
            <a:br>
              <a:rPr lang="en-US" sz="2000" b="0" dirty="0">
                <a:solidFill>
                  <a:srgbClr val="000000"/>
                </a:solidFill>
                <a:effectLst/>
                <a:latin typeface="+mj-lt"/>
              </a:rPr>
            </a:br>
            <a:endParaRPr lang="en-US" sz="2000" b="0" dirty="0">
              <a:solidFill>
                <a:srgbClr val="000000"/>
              </a:solidFill>
              <a:effectLst/>
              <a:latin typeface="+mj-lt"/>
            </a:endParaRPr>
          </a:p>
          <a:p>
            <a:r>
              <a:rPr lang="en-US" sz="2000" b="0" dirty="0">
                <a:solidFill>
                  <a:srgbClr val="000000"/>
                </a:solidFill>
                <a:effectLst/>
                <a:latin typeface="+mj-lt"/>
              </a:rPr>
              <a:t>  0.5333</a:t>
            </a:r>
          </a:p>
        </p:txBody>
      </p:sp>
      <p:sp>
        <p:nvSpPr>
          <p:cNvPr id="6" name="TextBox 5">
            <a:extLst>
              <a:ext uri="{FF2B5EF4-FFF2-40B4-BE49-F238E27FC236}">
                <a16:creationId xmlns:a16="http://schemas.microsoft.com/office/drawing/2014/main" id="{06EB6AF4-7ADE-48E9-BAD3-AEE3E3961186}"/>
              </a:ext>
            </a:extLst>
          </p:cNvPr>
          <p:cNvSpPr txBox="1"/>
          <p:nvPr/>
        </p:nvSpPr>
        <p:spPr>
          <a:xfrm>
            <a:off x="1592212" y="1972736"/>
            <a:ext cx="2042675" cy="523220"/>
          </a:xfrm>
          <a:prstGeom prst="rect">
            <a:avLst/>
          </a:prstGeom>
          <a:noFill/>
        </p:spPr>
        <p:txBody>
          <a:bodyPr wrap="none" rtlCol="1">
            <a:spAutoFit/>
          </a:bodyPr>
          <a:lstStyle/>
          <a:p>
            <a:r>
              <a:rPr lang="en-US" sz="2800" u="sng" dirty="0"/>
              <a:t>After Boruta</a:t>
            </a:r>
            <a:endParaRPr lang="he-IL" sz="2800" u="sng" dirty="0"/>
          </a:p>
        </p:txBody>
      </p:sp>
      <p:sp>
        <p:nvSpPr>
          <p:cNvPr id="8" name="TextBox 7">
            <a:extLst>
              <a:ext uri="{FF2B5EF4-FFF2-40B4-BE49-F238E27FC236}">
                <a16:creationId xmlns:a16="http://schemas.microsoft.com/office/drawing/2014/main" id="{BFAEA5B3-FBEA-4770-BB3C-962674CD8457}"/>
              </a:ext>
            </a:extLst>
          </p:cNvPr>
          <p:cNvSpPr txBox="1"/>
          <p:nvPr/>
        </p:nvSpPr>
        <p:spPr>
          <a:xfrm>
            <a:off x="8192114" y="1976595"/>
            <a:ext cx="2407674" cy="523220"/>
          </a:xfrm>
          <a:prstGeom prst="rect">
            <a:avLst/>
          </a:prstGeom>
          <a:noFill/>
        </p:spPr>
        <p:txBody>
          <a:bodyPr wrap="square">
            <a:spAutoFit/>
          </a:bodyPr>
          <a:lstStyle/>
          <a:p>
            <a:r>
              <a:rPr lang="en-US" sz="2800" u="sng" dirty="0"/>
              <a:t>Before Boruta</a:t>
            </a:r>
            <a:endParaRPr lang="he-IL" sz="2800" u="sng" dirty="0"/>
          </a:p>
        </p:txBody>
      </p:sp>
      <p:sp>
        <p:nvSpPr>
          <p:cNvPr id="9" name="TextBox 8">
            <a:extLst>
              <a:ext uri="{FF2B5EF4-FFF2-40B4-BE49-F238E27FC236}">
                <a16:creationId xmlns:a16="http://schemas.microsoft.com/office/drawing/2014/main" id="{B6F2AE65-2A75-43CD-889F-C2FB8450BF5C}"/>
              </a:ext>
            </a:extLst>
          </p:cNvPr>
          <p:cNvSpPr txBox="1"/>
          <p:nvPr/>
        </p:nvSpPr>
        <p:spPr>
          <a:xfrm>
            <a:off x="6700684" y="2696610"/>
            <a:ext cx="6098458" cy="2246769"/>
          </a:xfrm>
          <a:prstGeom prst="rect">
            <a:avLst/>
          </a:prstGeom>
          <a:noFill/>
        </p:spPr>
        <p:txBody>
          <a:bodyPr wrap="square">
            <a:spAutoFit/>
          </a:bodyPr>
          <a:lstStyle/>
          <a:p>
            <a:r>
              <a:rPr lang="en-US" sz="2000" dirty="0">
                <a:latin typeface="+mj-lt"/>
              </a:rPr>
              <a:t>The f1 score of the model on training data was:</a:t>
            </a:r>
            <a:br>
              <a:rPr lang="en-US" sz="2000" dirty="0">
                <a:latin typeface="+mj-lt"/>
              </a:rPr>
            </a:br>
            <a:endParaRPr lang="en-US" sz="2000" dirty="0">
              <a:latin typeface="+mj-lt"/>
            </a:endParaRPr>
          </a:p>
          <a:p>
            <a:r>
              <a:rPr lang="en-US" sz="2000" dirty="0">
                <a:latin typeface="+mj-lt"/>
              </a:rPr>
              <a:t>  0.4789</a:t>
            </a:r>
          </a:p>
          <a:p>
            <a:endParaRPr lang="en-US" sz="2000" dirty="0">
              <a:latin typeface="+mj-lt"/>
            </a:endParaRPr>
          </a:p>
          <a:p>
            <a:r>
              <a:rPr lang="en-US" sz="2000" dirty="0">
                <a:latin typeface="+mj-lt"/>
              </a:rPr>
              <a:t> The f1 score of the model on test data was:</a:t>
            </a:r>
            <a:br>
              <a:rPr lang="en-US" sz="2000" dirty="0">
                <a:latin typeface="+mj-lt"/>
              </a:rPr>
            </a:br>
            <a:endParaRPr lang="en-US" sz="2000" dirty="0">
              <a:latin typeface="+mj-lt"/>
            </a:endParaRPr>
          </a:p>
          <a:p>
            <a:r>
              <a:rPr lang="en-US" sz="2000" dirty="0">
                <a:latin typeface="+mj-lt"/>
              </a:rPr>
              <a:t>  0.5143</a:t>
            </a:r>
            <a:endParaRPr lang="he-IL" sz="2000" dirty="0">
              <a:latin typeface="+mj-lt"/>
            </a:endParaRPr>
          </a:p>
        </p:txBody>
      </p:sp>
    </p:spTree>
    <p:extLst>
      <p:ext uri="{BB962C8B-B14F-4D97-AF65-F5344CB8AC3E}">
        <p14:creationId xmlns:p14="http://schemas.microsoft.com/office/powerpoint/2010/main" val="136657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949F-586C-4634-ADC0-DEFB66EC57B8}"/>
              </a:ext>
            </a:extLst>
          </p:cNvPr>
          <p:cNvSpPr>
            <a:spLocks noGrp="1"/>
          </p:cNvSpPr>
          <p:nvPr>
            <p:ph type="title"/>
          </p:nvPr>
        </p:nvSpPr>
        <p:spPr/>
        <p:txBody>
          <a:bodyPr/>
          <a:lstStyle/>
          <a:p>
            <a:r>
              <a:rPr lang="en-US" dirty="0"/>
              <a:t>Classification Report After Boruta</a:t>
            </a:r>
            <a:endParaRPr lang="he-IL" dirty="0"/>
          </a:p>
        </p:txBody>
      </p:sp>
      <p:sp>
        <p:nvSpPr>
          <p:cNvPr id="3" name="Content Placeholder 2">
            <a:extLst>
              <a:ext uri="{FF2B5EF4-FFF2-40B4-BE49-F238E27FC236}">
                <a16:creationId xmlns:a16="http://schemas.microsoft.com/office/drawing/2014/main" id="{6B7EEBE7-1717-43DD-B23A-0C2332C8D668}"/>
              </a:ext>
            </a:extLst>
          </p:cNvPr>
          <p:cNvSpPr>
            <a:spLocks noGrp="1"/>
          </p:cNvSpPr>
          <p:nvPr>
            <p:ph idx="1"/>
          </p:nvPr>
        </p:nvSpPr>
        <p:spPr/>
        <p:txBody>
          <a:bodyPr>
            <a:normAutofit fontScale="92500" lnSpcReduction="10000"/>
          </a:bodyPr>
          <a:lstStyle/>
          <a:p>
            <a:pPr marL="0" indent="0">
              <a:buNone/>
            </a:pPr>
            <a:r>
              <a:rPr lang="en-US" b="0" dirty="0">
                <a:solidFill>
                  <a:srgbClr val="000000"/>
                </a:solidFill>
                <a:effectLst/>
                <a:latin typeface="Consolas" panose="020B0609020204030204" pitchFamily="49" charset="0"/>
              </a:rPr>
              <a:t>                precision    recall  f1-score   support</a:t>
            </a:r>
          </a:p>
          <a:p>
            <a:pPr marL="0" indent="0">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0       0.85      0.73      0.79        71</a:t>
            </a:r>
          </a:p>
          <a:p>
            <a:pPr marL="0" indent="0">
              <a:buNone/>
            </a:pPr>
            <a:r>
              <a:rPr lang="en-US" b="0" dirty="0">
                <a:solidFill>
                  <a:srgbClr val="000000"/>
                </a:solidFill>
                <a:effectLst/>
                <a:latin typeface="Consolas" panose="020B0609020204030204" pitchFamily="49" charset="0"/>
              </a:rPr>
              <a:t>           1       0.46      0.64      0.53        25</a:t>
            </a:r>
          </a:p>
          <a:p>
            <a:pPr marL="0" indent="0">
              <a:buNone/>
            </a:pP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accuracy                           0.71        96</a:t>
            </a:r>
          </a:p>
          <a:p>
            <a:pPr marL="0" indent="0">
              <a:buNone/>
            </a:pPr>
            <a:r>
              <a:rPr lang="en-US" b="0" dirty="0">
                <a:solidFill>
                  <a:srgbClr val="000000"/>
                </a:solidFill>
                <a:effectLst/>
                <a:latin typeface="Consolas" panose="020B0609020204030204" pitchFamily="49" charset="0"/>
              </a:rPr>
              <a:t>   macro avg       0.65      0.69      0.66        96</a:t>
            </a:r>
          </a:p>
          <a:p>
            <a:pPr marL="0" indent="0">
              <a:buNone/>
            </a:pPr>
            <a:r>
              <a:rPr lang="en-US" b="0" dirty="0">
                <a:solidFill>
                  <a:srgbClr val="000000"/>
                </a:solidFill>
                <a:effectLst/>
                <a:latin typeface="Consolas" panose="020B0609020204030204" pitchFamily="49" charset="0"/>
              </a:rPr>
              <a:t>weighted avg       0.75      0.71      0.72        96</a:t>
            </a:r>
          </a:p>
          <a:p>
            <a:pPr marL="0" indent="0">
              <a:buNone/>
            </a:pP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he-IL" dirty="0"/>
          </a:p>
        </p:txBody>
      </p:sp>
    </p:spTree>
    <p:extLst>
      <p:ext uri="{BB962C8B-B14F-4D97-AF65-F5344CB8AC3E}">
        <p14:creationId xmlns:p14="http://schemas.microsoft.com/office/powerpoint/2010/main" val="2093451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1DBAB-BE75-4323-B164-10A0ADD53D41}"/>
              </a:ext>
            </a:extLst>
          </p:cNvPr>
          <p:cNvSpPr>
            <a:spLocks noGrp="1"/>
          </p:cNvSpPr>
          <p:nvPr>
            <p:ph type="title"/>
          </p:nvPr>
        </p:nvSpPr>
        <p:spPr/>
        <p:txBody>
          <a:bodyPr/>
          <a:lstStyle/>
          <a:p>
            <a:r>
              <a:rPr lang="en-US" dirty="0"/>
              <a:t>Confusion Matrix After Boruta</a:t>
            </a:r>
            <a:endParaRPr lang="he-IL" dirty="0"/>
          </a:p>
        </p:txBody>
      </p:sp>
      <p:pic>
        <p:nvPicPr>
          <p:cNvPr id="5" name="Content Placeholder 4">
            <a:extLst>
              <a:ext uri="{FF2B5EF4-FFF2-40B4-BE49-F238E27FC236}">
                <a16:creationId xmlns:a16="http://schemas.microsoft.com/office/drawing/2014/main" id="{A26003A9-0F5A-4514-A7C2-1604885D12A3}"/>
              </a:ext>
            </a:extLst>
          </p:cNvPr>
          <p:cNvPicPr>
            <a:picLocks noGrp="1" noChangeAspect="1"/>
          </p:cNvPicPr>
          <p:nvPr>
            <p:ph idx="1"/>
          </p:nvPr>
        </p:nvPicPr>
        <p:blipFill>
          <a:blip r:embed="rId2"/>
          <a:stretch>
            <a:fillRect/>
          </a:stretch>
        </p:blipFill>
        <p:spPr>
          <a:xfrm>
            <a:off x="2477805" y="1690688"/>
            <a:ext cx="7460794" cy="4486275"/>
          </a:xfrm>
        </p:spPr>
      </p:pic>
    </p:spTree>
    <p:extLst>
      <p:ext uri="{BB962C8B-B14F-4D97-AF65-F5344CB8AC3E}">
        <p14:creationId xmlns:p14="http://schemas.microsoft.com/office/powerpoint/2010/main" val="2720959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EAD18-9E46-424E-AD20-2E0AC23DBE83}"/>
              </a:ext>
            </a:extLst>
          </p:cNvPr>
          <p:cNvSpPr>
            <a:spLocks noGrp="1"/>
          </p:cNvSpPr>
          <p:nvPr>
            <p:ph type="title"/>
          </p:nvPr>
        </p:nvSpPr>
        <p:spPr/>
        <p:txBody>
          <a:bodyPr/>
          <a:lstStyle/>
          <a:p>
            <a:r>
              <a:rPr lang="en-US" dirty="0"/>
              <a:t>Feature Importance After Boruta</a:t>
            </a:r>
            <a:endParaRPr lang="he-IL" dirty="0"/>
          </a:p>
        </p:txBody>
      </p:sp>
      <p:pic>
        <p:nvPicPr>
          <p:cNvPr id="5" name="Content Placeholder 4">
            <a:extLst>
              <a:ext uri="{FF2B5EF4-FFF2-40B4-BE49-F238E27FC236}">
                <a16:creationId xmlns:a16="http://schemas.microsoft.com/office/drawing/2014/main" id="{9E8F5C0A-426E-4FA1-8248-86AD31345B76}"/>
              </a:ext>
            </a:extLst>
          </p:cNvPr>
          <p:cNvPicPr>
            <a:picLocks noGrp="1" noChangeAspect="1"/>
          </p:cNvPicPr>
          <p:nvPr>
            <p:ph idx="1"/>
          </p:nvPr>
        </p:nvPicPr>
        <p:blipFill>
          <a:blip r:embed="rId2"/>
          <a:stretch>
            <a:fillRect/>
          </a:stretch>
        </p:blipFill>
        <p:spPr>
          <a:xfrm>
            <a:off x="1078919" y="1690688"/>
            <a:ext cx="10034162" cy="4687376"/>
          </a:xfrm>
        </p:spPr>
      </p:pic>
    </p:spTree>
    <p:extLst>
      <p:ext uri="{BB962C8B-B14F-4D97-AF65-F5344CB8AC3E}">
        <p14:creationId xmlns:p14="http://schemas.microsoft.com/office/powerpoint/2010/main" val="109837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716E9-8D5B-4E77-A14E-929961A23E45}"/>
              </a:ext>
            </a:extLst>
          </p:cNvPr>
          <p:cNvSpPr>
            <a:spLocks noGrp="1"/>
          </p:cNvSpPr>
          <p:nvPr>
            <p:ph type="title"/>
          </p:nvPr>
        </p:nvSpPr>
        <p:spPr/>
        <p:txBody>
          <a:bodyPr/>
          <a:lstStyle/>
          <a:p>
            <a:r>
              <a:rPr lang="en-US" dirty="0"/>
              <a:t>Target Variable</a:t>
            </a:r>
            <a:endParaRPr lang="he-IL" dirty="0"/>
          </a:p>
        </p:txBody>
      </p:sp>
      <p:pic>
        <p:nvPicPr>
          <p:cNvPr id="5" name="Content Placeholder 4">
            <a:extLst>
              <a:ext uri="{FF2B5EF4-FFF2-40B4-BE49-F238E27FC236}">
                <a16:creationId xmlns:a16="http://schemas.microsoft.com/office/drawing/2014/main" id="{DDB577FF-664E-462C-959B-CDD9422C736E}"/>
              </a:ext>
            </a:extLst>
          </p:cNvPr>
          <p:cNvPicPr>
            <a:picLocks noGrp="1" noChangeAspect="1"/>
          </p:cNvPicPr>
          <p:nvPr>
            <p:ph idx="1"/>
          </p:nvPr>
        </p:nvPicPr>
        <p:blipFill>
          <a:blip r:embed="rId2"/>
          <a:stretch>
            <a:fillRect/>
          </a:stretch>
        </p:blipFill>
        <p:spPr>
          <a:xfrm>
            <a:off x="838200" y="1690688"/>
            <a:ext cx="5925401" cy="4351338"/>
          </a:xfrm>
        </p:spPr>
      </p:pic>
      <p:sp>
        <p:nvSpPr>
          <p:cNvPr id="7" name="TextBox 6">
            <a:extLst>
              <a:ext uri="{FF2B5EF4-FFF2-40B4-BE49-F238E27FC236}">
                <a16:creationId xmlns:a16="http://schemas.microsoft.com/office/drawing/2014/main" id="{F9C6DB65-855E-4E34-89C4-EDC931E389D7}"/>
              </a:ext>
            </a:extLst>
          </p:cNvPr>
          <p:cNvSpPr txBox="1"/>
          <p:nvPr/>
        </p:nvSpPr>
        <p:spPr>
          <a:xfrm>
            <a:off x="6881588" y="2967335"/>
            <a:ext cx="4887625" cy="1015663"/>
          </a:xfrm>
          <a:prstGeom prst="rect">
            <a:avLst/>
          </a:prstGeom>
          <a:noFill/>
        </p:spPr>
        <p:txBody>
          <a:bodyPr wrap="square">
            <a:spAutoFit/>
          </a:bodyPr>
          <a:lstStyle/>
          <a:p>
            <a:pPr algn="l"/>
            <a:r>
              <a:rPr lang="en-US" sz="2000" b="1" i="0" u="none" strike="noStrike" baseline="0" dirty="0">
                <a:latin typeface="BtskjhMyriadPro-Bold"/>
              </a:rPr>
              <a:t>a </a:t>
            </a:r>
            <a:r>
              <a:rPr lang="en-US" sz="2000" b="0" i="0" u="none" strike="noStrike" baseline="0" dirty="0">
                <a:latin typeface="KrvwxpMyriadPro-Light"/>
              </a:rPr>
              <a:t>Descriptor usage for all subjects. 100 % would correspond to a descriptor assigned to all stimuli by all subjects.</a:t>
            </a:r>
            <a:endParaRPr lang="he-IL" sz="2000" dirty="0"/>
          </a:p>
        </p:txBody>
      </p:sp>
    </p:spTree>
    <p:extLst>
      <p:ext uri="{BB962C8B-B14F-4D97-AF65-F5344CB8AC3E}">
        <p14:creationId xmlns:p14="http://schemas.microsoft.com/office/powerpoint/2010/main" val="2892467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E2E3-885F-4F2B-A66D-3353649CC1B8}"/>
              </a:ext>
            </a:extLst>
          </p:cNvPr>
          <p:cNvSpPr>
            <a:spLocks noGrp="1"/>
          </p:cNvSpPr>
          <p:nvPr>
            <p:ph type="title"/>
          </p:nvPr>
        </p:nvSpPr>
        <p:spPr/>
        <p:txBody>
          <a:bodyPr/>
          <a:lstStyle/>
          <a:p>
            <a:r>
              <a:rPr lang="en-US" dirty="0"/>
              <a:t>Feature Importance After Boruta</a:t>
            </a:r>
            <a:endParaRPr lang="he-IL" dirty="0"/>
          </a:p>
        </p:txBody>
      </p:sp>
      <p:sp>
        <p:nvSpPr>
          <p:cNvPr id="3" name="Content Placeholder 2">
            <a:extLst>
              <a:ext uri="{FF2B5EF4-FFF2-40B4-BE49-F238E27FC236}">
                <a16:creationId xmlns:a16="http://schemas.microsoft.com/office/drawing/2014/main" id="{34566494-5919-4981-962E-5F7AF413431B}"/>
              </a:ext>
            </a:extLst>
          </p:cNvPr>
          <p:cNvSpPr>
            <a:spLocks noGrp="1"/>
          </p:cNvSpPr>
          <p:nvPr>
            <p:ph idx="1"/>
          </p:nvPr>
        </p:nvSpPr>
        <p:spPr>
          <a:xfrm>
            <a:off x="2711245" y="1723206"/>
            <a:ext cx="6978445" cy="4351338"/>
          </a:xfrm>
        </p:spPr>
        <p:txBody>
          <a:bodyPr/>
          <a:lstStyle/>
          <a:p>
            <a:r>
              <a:rPr lang="en-US" b="0" dirty="0">
                <a:solidFill>
                  <a:srgbClr val="000000"/>
                </a:solidFill>
                <a:effectLst/>
                <a:latin typeface="Consolas" panose="020B0609020204030204" pitchFamily="49" charset="0"/>
              </a:rPr>
              <a:t>BCUT2D_MRLOW  0.122 +/- 0.050</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Chi4n     0.093 +/- 0.043</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r>
              <a:rPr lang="en-US" b="0" dirty="0" err="1">
                <a:solidFill>
                  <a:srgbClr val="000000"/>
                </a:solidFill>
                <a:effectLst/>
                <a:latin typeface="Consolas" panose="020B0609020204030204" pitchFamily="49" charset="0"/>
              </a:rPr>
              <a:t>MolMR</a:t>
            </a:r>
            <a:r>
              <a:rPr lang="en-US" b="0" dirty="0">
                <a:solidFill>
                  <a:srgbClr val="000000"/>
                </a:solidFill>
                <a:effectLst/>
                <a:latin typeface="Consolas" panose="020B0609020204030204" pitchFamily="49" charset="0"/>
              </a:rPr>
              <a:t>     0.076 +/- 0.029</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r>
              <a:rPr lang="en-US" b="0" dirty="0" err="1">
                <a:solidFill>
                  <a:srgbClr val="000000"/>
                </a:solidFill>
                <a:effectLst/>
                <a:latin typeface="Consolas" panose="020B0609020204030204" pitchFamily="49" charset="0"/>
              </a:rPr>
              <a:t>MinEStateIndex</a:t>
            </a:r>
            <a:r>
              <a:rPr lang="en-US" b="0" dirty="0">
                <a:solidFill>
                  <a:srgbClr val="000000"/>
                </a:solidFill>
                <a:effectLst/>
                <a:latin typeface="Consolas" panose="020B0609020204030204" pitchFamily="49" charset="0"/>
              </a:rPr>
              <a:t>  0.064 +/- 0.024</a:t>
            </a:r>
          </a:p>
          <a:p>
            <a:endParaRPr lang="he-IL" dirty="0"/>
          </a:p>
        </p:txBody>
      </p:sp>
    </p:spTree>
    <p:extLst>
      <p:ext uri="{BB962C8B-B14F-4D97-AF65-F5344CB8AC3E}">
        <p14:creationId xmlns:p14="http://schemas.microsoft.com/office/powerpoint/2010/main" val="1773593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23182-F916-47D0-9A50-A6D5DED7895F}"/>
              </a:ext>
            </a:extLst>
          </p:cNvPr>
          <p:cNvSpPr>
            <a:spLocks noGrp="1"/>
          </p:cNvSpPr>
          <p:nvPr>
            <p:ph type="title"/>
          </p:nvPr>
        </p:nvSpPr>
        <p:spPr/>
        <p:txBody>
          <a:bodyPr/>
          <a:lstStyle/>
          <a:p>
            <a:r>
              <a:rPr lang="en-US" dirty="0"/>
              <a:t>Features Descriptions</a:t>
            </a:r>
            <a:endParaRPr lang="he-IL" dirty="0"/>
          </a:p>
        </p:txBody>
      </p:sp>
      <p:sp>
        <p:nvSpPr>
          <p:cNvPr id="3" name="Content Placeholder 2">
            <a:extLst>
              <a:ext uri="{FF2B5EF4-FFF2-40B4-BE49-F238E27FC236}">
                <a16:creationId xmlns:a16="http://schemas.microsoft.com/office/drawing/2014/main" id="{F36928A2-F6BD-487E-8831-396C3584DEB5}"/>
              </a:ext>
            </a:extLst>
          </p:cNvPr>
          <p:cNvSpPr>
            <a:spLocks noGrp="1"/>
          </p:cNvSpPr>
          <p:nvPr>
            <p:ph idx="1"/>
          </p:nvPr>
        </p:nvSpPr>
        <p:spPr/>
        <p:txBody>
          <a:bodyPr>
            <a:normAutofit/>
          </a:bodyPr>
          <a:lstStyle/>
          <a:p>
            <a:r>
              <a:rPr lang="en-US" sz="2400" b="0" dirty="0">
                <a:solidFill>
                  <a:srgbClr val="000000"/>
                </a:solidFill>
                <a:effectLst/>
                <a:latin typeface="+mj-lt"/>
              </a:rPr>
              <a:t>BCUT2D_MRLOW-  Unspecified.</a:t>
            </a:r>
            <a:br>
              <a:rPr lang="en-US" sz="2400" b="0" dirty="0">
                <a:solidFill>
                  <a:srgbClr val="000000"/>
                </a:solidFill>
                <a:effectLst/>
                <a:latin typeface="+mj-lt"/>
              </a:rPr>
            </a:br>
            <a:endParaRPr lang="en-US" sz="2400" b="0" dirty="0">
              <a:solidFill>
                <a:srgbClr val="000000"/>
              </a:solidFill>
              <a:effectLst/>
              <a:latin typeface="+mj-lt"/>
            </a:endParaRPr>
          </a:p>
          <a:p>
            <a:r>
              <a:rPr lang="en-US" sz="2400" b="0" dirty="0">
                <a:solidFill>
                  <a:srgbClr val="000000"/>
                </a:solidFill>
                <a:effectLst/>
                <a:latin typeface="+mj-lt"/>
              </a:rPr>
              <a:t>Chi4n-     </a:t>
            </a:r>
            <a:r>
              <a:rPr lang="en-US" sz="2400" b="0" i="0" u="none" strike="noStrike" baseline="0" dirty="0">
                <a:latin typeface="+mj-lt"/>
              </a:rPr>
              <a:t>Molecular connectivity index.</a:t>
            </a:r>
            <a:br>
              <a:rPr lang="en-US" sz="2400" b="0" dirty="0">
                <a:solidFill>
                  <a:srgbClr val="000000"/>
                </a:solidFill>
                <a:effectLst/>
                <a:latin typeface="+mj-lt"/>
              </a:rPr>
            </a:br>
            <a:endParaRPr lang="en-US" sz="2400" b="0" dirty="0">
              <a:solidFill>
                <a:srgbClr val="000000"/>
              </a:solidFill>
              <a:effectLst/>
              <a:latin typeface="+mj-lt"/>
            </a:endParaRPr>
          </a:p>
          <a:p>
            <a:r>
              <a:rPr lang="en-US" sz="2400" b="0" dirty="0" err="1">
                <a:solidFill>
                  <a:srgbClr val="000000"/>
                </a:solidFill>
                <a:effectLst/>
                <a:latin typeface="+mj-lt"/>
              </a:rPr>
              <a:t>MolMR</a:t>
            </a:r>
            <a:r>
              <a:rPr lang="en-US" sz="2400" b="0" dirty="0">
                <a:solidFill>
                  <a:srgbClr val="000000"/>
                </a:solidFill>
                <a:effectLst/>
                <a:latin typeface="+mj-lt"/>
              </a:rPr>
              <a:t> -  </a:t>
            </a:r>
            <a:r>
              <a:rPr lang="en-US" sz="2400" dirty="0">
                <a:effectLst/>
                <a:latin typeface="+mj-lt"/>
                <a:ea typeface="Calibri" panose="020F0502020204030204" pitchFamily="34" charset="0"/>
              </a:rPr>
              <a:t>Wildman-Crippen Molar Refractivity value; captures the polarizability of the molecules.</a:t>
            </a:r>
            <a:br>
              <a:rPr lang="en-US" sz="2400" b="0" dirty="0">
                <a:solidFill>
                  <a:srgbClr val="000000"/>
                </a:solidFill>
                <a:effectLst/>
                <a:latin typeface="+mj-lt"/>
              </a:rPr>
            </a:br>
            <a:endParaRPr lang="en-US" sz="2400" b="0" dirty="0">
              <a:solidFill>
                <a:srgbClr val="000000"/>
              </a:solidFill>
              <a:effectLst/>
              <a:latin typeface="+mj-lt"/>
            </a:endParaRPr>
          </a:p>
          <a:p>
            <a:r>
              <a:rPr lang="en-US" sz="2400" b="0" dirty="0" err="1">
                <a:solidFill>
                  <a:srgbClr val="000000"/>
                </a:solidFill>
                <a:effectLst/>
                <a:latin typeface="+mj-lt"/>
              </a:rPr>
              <a:t>MinEStateIndex</a:t>
            </a:r>
            <a:r>
              <a:rPr lang="en-US" sz="2400" b="0" dirty="0">
                <a:solidFill>
                  <a:srgbClr val="000000"/>
                </a:solidFill>
                <a:effectLst/>
                <a:latin typeface="+mj-lt"/>
              </a:rPr>
              <a:t>-  </a:t>
            </a:r>
            <a:r>
              <a:rPr lang="en-US" sz="2400" dirty="0">
                <a:effectLst/>
                <a:latin typeface="+mj-lt"/>
                <a:ea typeface="Calibri" panose="020F0502020204030204" pitchFamily="34" charset="0"/>
              </a:rPr>
              <a:t>Minimum E-State value.</a:t>
            </a:r>
            <a:endParaRPr lang="he-IL" sz="2400" dirty="0">
              <a:latin typeface="+mj-lt"/>
            </a:endParaRPr>
          </a:p>
        </p:txBody>
      </p:sp>
    </p:spTree>
    <p:extLst>
      <p:ext uri="{BB962C8B-B14F-4D97-AF65-F5344CB8AC3E}">
        <p14:creationId xmlns:p14="http://schemas.microsoft.com/office/powerpoint/2010/main" val="1318516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28E8-2CAB-4341-8A4A-8152FE7B154C}"/>
              </a:ext>
            </a:extLst>
          </p:cNvPr>
          <p:cNvSpPr>
            <a:spLocks noGrp="1"/>
          </p:cNvSpPr>
          <p:nvPr>
            <p:ph type="title"/>
          </p:nvPr>
        </p:nvSpPr>
        <p:spPr/>
        <p:txBody>
          <a:bodyPr/>
          <a:lstStyle/>
          <a:p>
            <a:r>
              <a:rPr lang="en-US" dirty="0"/>
              <a:t>References</a:t>
            </a:r>
            <a:endParaRPr lang="he-IL" dirty="0"/>
          </a:p>
        </p:txBody>
      </p:sp>
      <p:sp>
        <p:nvSpPr>
          <p:cNvPr id="3" name="Content Placeholder 2">
            <a:extLst>
              <a:ext uri="{FF2B5EF4-FFF2-40B4-BE49-F238E27FC236}">
                <a16:creationId xmlns:a16="http://schemas.microsoft.com/office/drawing/2014/main" id="{B392724A-1C08-4DF5-BBFF-5F04034FD42E}"/>
              </a:ext>
            </a:extLst>
          </p:cNvPr>
          <p:cNvSpPr>
            <a:spLocks noGrp="1"/>
          </p:cNvSpPr>
          <p:nvPr>
            <p:ph idx="1"/>
          </p:nvPr>
        </p:nvSpPr>
        <p:spPr/>
        <p:txBody>
          <a:bodyPr/>
          <a:lstStyle/>
          <a:p>
            <a:r>
              <a:rPr lang="en-US" b="0" i="0" dirty="0">
                <a:solidFill>
                  <a:srgbClr val="222222"/>
                </a:solidFill>
                <a:effectLst/>
                <a:latin typeface="+mj-lt"/>
              </a:rPr>
              <a:t>Keller, A., &amp; </a:t>
            </a:r>
            <a:r>
              <a:rPr lang="en-US" b="0" i="0" dirty="0" err="1">
                <a:solidFill>
                  <a:srgbClr val="222222"/>
                </a:solidFill>
                <a:effectLst/>
                <a:latin typeface="+mj-lt"/>
              </a:rPr>
              <a:t>Vosshall</a:t>
            </a:r>
            <a:r>
              <a:rPr lang="en-US" b="0" i="0" dirty="0">
                <a:solidFill>
                  <a:srgbClr val="222222"/>
                </a:solidFill>
                <a:effectLst/>
                <a:latin typeface="+mj-lt"/>
              </a:rPr>
              <a:t>, L. B. (2016). Olfactory perception of chemically diverse molecules. </a:t>
            </a:r>
            <a:r>
              <a:rPr lang="en-US" b="0" i="1" dirty="0">
                <a:solidFill>
                  <a:srgbClr val="222222"/>
                </a:solidFill>
                <a:effectLst/>
                <a:latin typeface="+mj-lt"/>
              </a:rPr>
              <a:t>BMC neuroscience</a:t>
            </a:r>
            <a:r>
              <a:rPr lang="en-US" b="0" i="0" dirty="0">
                <a:solidFill>
                  <a:srgbClr val="222222"/>
                </a:solidFill>
                <a:effectLst/>
                <a:latin typeface="+mj-lt"/>
              </a:rPr>
              <a:t>, </a:t>
            </a:r>
            <a:r>
              <a:rPr lang="en-US" b="0" i="1" dirty="0">
                <a:solidFill>
                  <a:srgbClr val="222222"/>
                </a:solidFill>
                <a:effectLst/>
                <a:latin typeface="+mj-lt"/>
              </a:rPr>
              <a:t>17</a:t>
            </a:r>
            <a:r>
              <a:rPr lang="en-US" b="0" i="0" dirty="0">
                <a:solidFill>
                  <a:srgbClr val="222222"/>
                </a:solidFill>
                <a:effectLst/>
                <a:latin typeface="+mj-lt"/>
              </a:rPr>
              <a:t>(1), 1-17.‏</a:t>
            </a:r>
          </a:p>
          <a:p>
            <a:endParaRPr lang="en-US" b="0" i="0" dirty="0">
              <a:solidFill>
                <a:srgbClr val="222222"/>
              </a:solidFill>
              <a:effectLst/>
              <a:latin typeface="+mj-lt"/>
            </a:endParaRPr>
          </a:p>
          <a:p>
            <a:r>
              <a:rPr lang="en-US" b="0" i="0" dirty="0">
                <a:solidFill>
                  <a:srgbClr val="222222"/>
                </a:solidFill>
                <a:effectLst/>
                <a:latin typeface="+mj-lt"/>
              </a:rPr>
              <a:t>Chacko, R., Jain, D., Patwardhan, M., Puri, A., </a:t>
            </a:r>
            <a:r>
              <a:rPr lang="en-US" b="0" i="0" dirty="0" err="1">
                <a:solidFill>
                  <a:srgbClr val="222222"/>
                </a:solidFill>
                <a:effectLst/>
                <a:latin typeface="+mj-lt"/>
              </a:rPr>
              <a:t>Karande</a:t>
            </a:r>
            <a:r>
              <a:rPr lang="en-US" b="0" i="0" dirty="0">
                <a:solidFill>
                  <a:srgbClr val="222222"/>
                </a:solidFill>
                <a:effectLst/>
                <a:latin typeface="+mj-lt"/>
              </a:rPr>
              <a:t>, S., &amp; Rai, B. (2020). Data based predictive models for odor perception. </a:t>
            </a:r>
            <a:r>
              <a:rPr lang="en-US" b="0" i="1" dirty="0">
                <a:solidFill>
                  <a:srgbClr val="222222"/>
                </a:solidFill>
                <a:effectLst/>
                <a:latin typeface="+mj-lt"/>
              </a:rPr>
              <a:t>Scientific reports</a:t>
            </a:r>
            <a:r>
              <a:rPr lang="en-US" b="0" i="0" dirty="0">
                <a:solidFill>
                  <a:srgbClr val="222222"/>
                </a:solidFill>
                <a:effectLst/>
                <a:latin typeface="+mj-lt"/>
              </a:rPr>
              <a:t>, </a:t>
            </a:r>
            <a:r>
              <a:rPr lang="en-US" b="0" i="1" dirty="0">
                <a:solidFill>
                  <a:srgbClr val="222222"/>
                </a:solidFill>
                <a:effectLst/>
                <a:latin typeface="+mj-lt"/>
              </a:rPr>
              <a:t>10</a:t>
            </a:r>
            <a:r>
              <a:rPr lang="en-US" b="0" i="0" dirty="0">
                <a:solidFill>
                  <a:srgbClr val="222222"/>
                </a:solidFill>
                <a:effectLst/>
                <a:latin typeface="+mj-lt"/>
              </a:rPr>
              <a:t>(1), 1-13.‏</a:t>
            </a:r>
            <a:endParaRPr lang="he-IL" dirty="0">
              <a:latin typeface="+mj-lt"/>
            </a:endParaRPr>
          </a:p>
        </p:txBody>
      </p:sp>
    </p:spTree>
    <p:extLst>
      <p:ext uri="{BB962C8B-B14F-4D97-AF65-F5344CB8AC3E}">
        <p14:creationId xmlns:p14="http://schemas.microsoft.com/office/powerpoint/2010/main" val="1587249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168D-03A8-9E40-9F48-084A486CEE7B}"/>
              </a:ext>
            </a:extLst>
          </p:cNvPr>
          <p:cNvSpPr>
            <a:spLocks noGrp="1"/>
          </p:cNvSpPr>
          <p:nvPr>
            <p:ph type="title"/>
          </p:nvPr>
        </p:nvSpPr>
        <p:spPr/>
        <p:txBody>
          <a:bodyPr/>
          <a:lstStyle/>
          <a:p>
            <a:r>
              <a:rPr lang="en-IL" b="1" dirty="0"/>
              <a:t>Preprocessing</a:t>
            </a:r>
          </a:p>
        </p:txBody>
      </p:sp>
      <p:sp>
        <p:nvSpPr>
          <p:cNvPr id="3" name="Content Placeholder 2">
            <a:extLst>
              <a:ext uri="{FF2B5EF4-FFF2-40B4-BE49-F238E27FC236}">
                <a16:creationId xmlns:a16="http://schemas.microsoft.com/office/drawing/2014/main" id="{5561EF54-B686-7D4C-9B27-6DFCF97173FC}"/>
              </a:ext>
            </a:extLst>
          </p:cNvPr>
          <p:cNvSpPr>
            <a:spLocks noGrp="1"/>
          </p:cNvSpPr>
          <p:nvPr>
            <p:ph idx="1"/>
          </p:nvPr>
        </p:nvSpPr>
        <p:spPr/>
        <p:txBody>
          <a:bodyPr/>
          <a:lstStyle/>
          <a:p>
            <a:r>
              <a:rPr lang="en-IL" dirty="0"/>
              <a:t>Initially, we needed to organise the data and match the relevant subjects’ evaluations to the odour’s moleular descriptors. </a:t>
            </a:r>
          </a:p>
          <a:p>
            <a:r>
              <a:rPr lang="en-IL" dirty="0"/>
              <a:t>For this purpose, we translated the substances’ CIDs to SMILES and merged the evaluations to the relevant molecular descriptors.</a:t>
            </a:r>
          </a:p>
          <a:p>
            <a:r>
              <a:rPr lang="en-IL" dirty="0"/>
              <a:t>We decided to label each observation in the following manner:</a:t>
            </a:r>
          </a:p>
          <a:p>
            <a:pPr lvl="1"/>
            <a:r>
              <a:rPr lang="en-IL" dirty="0"/>
              <a:t>Firstly, we calculated the average score each substance got in each possible odour descriptor (edible, sweet, fish, garlic, spices, cold, sour, etc…).</a:t>
            </a:r>
          </a:p>
          <a:p>
            <a:pPr lvl="1"/>
            <a:r>
              <a:rPr lang="en-IL" dirty="0"/>
              <a:t>We then picked the 3 descriptors with the highest average and that list was used to create the label.</a:t>
            </a:r>
          </a:p>
          <a:p>
            <a:pPr lvl="1"/>
            <a:r>
              <a:rPr lang="en-IL" dirty="0"/>
              <a:t>If this list contained the ‘sour’ descriptor, we considered it as sour (1).</a:t>
            </a:r>
          </a:p>
        </p:txBody>
      </p:sp>
      <p:pic>
        <p:nvPicPr>
          <p:cNvPr id="5" name="Picture 4">
            <a:extLst>
              <a:ext uri="{FF2B5EF4-FFF2-40B4-BE49-F238E27FC236}">
                <a16:creationId xmlns:a16="http://schemas.microsoft.com/office/drawing/2014/main" id="{0A056DCD-7E80-2142-9EAE-8753E64FEC22}"/>
              </a:ext>
            </a:extLst>
          </p:cNvPr>
          <p:cNvPicPr>
            <a:picLocks noChangeAspect="1"/>
          </p:cNvPicPr>
          <p:nvPr/>
        </p:nvPicPr>
        <p:blipFill>
          <a:blip r:embed="rId2"/>
          <a:stretch>
            <a:fillRect/>
          </a:stretch>
        </p:blipFill>
        <p:spPr>
          <a:xfrm>
            <a:off x="8674442" y="0"/>
            <a:ext cx="3517557" cy="1800564"/>
          </a:xfrm>
          <a:prstGeom prst="rect">
            <a:avLst/>
          </a:prstGeom>
        </p:spPr>
      </p:pic>
    </p:spTree>
    <p:extLst>
      <p:ext uri="{BB962C8B-B14F-4D97-AF65-F5344CB8AC3E}">
        <p14:creationId xmlns:p14="http://schemas.microsoft.com/office/powerpoint/2010/main" val="3779336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6CD3B-28FD-A440-A4A5-FD3387B9B132}"/>
              </a:ext>
            </a:extLst>
          </p:cNvPr>
          <p:cNvSpPr>
            <a:spLocks noGrp="1"/>
          </p:cNvSpPr>
          <p:nvPr>
            <p:ph type="title"/>
          </p:nvPr>
        </p:nvSpPr>
        <p:spPr/>
        <p:txBody>
          <a:bodyPr/>
          <a:lstStyle/>
          <a:p>
            <a:r>
              <a:rPr lang="en-IL" b="1" dirty="0"/>
              <a:t>Feature Selection</a:t>
            </a:r>
          </a:p>
        </p:txBody>
      </p:sp>
      <p:sp>
        <p:nvSpPr>
          <p:cNvPr id="3" name="Content Placeholder 2">
            <a:extLst>
              <a:ext uri="{FF2B5EF4-FFF2-40B4-BE49-F238E27FC236}">
                <a16:creationId xmlns:a16="http://schemas.microsoft.com/office/drawing/2014/main" id="{43ABB6E2-1F5C-844D-AB2D-7E8658C11D0A}"/>
              </a:ext>
            </a:extLst>
          </p:cNvPr>
          <p:cNvSpPr>
            <a:spLocks noGrp="1"/>
          </p:cNvSpPr>
          <p:nvPr>
            <p:ph idx="1"/>
          </p:nvPr>
        </p:nvSpPr>
        <p:spPr/>
        <p:txBody>
          <a:bodyPr/>
          <a:lstStyle/>
          <a:p>
            <a:r>
              <a:rPr lang="en-IL" dirty="0"/>
              <a:t>BORUTA</a:t>
            </a:r>
          </a:p>
          <a:p>
            <a:pPr lvl="1"/>
            <a:r>
              <a:rPr lang="en-IL" dirty="0"/>
              <a:t>In order to find the best choice of features from the dataset we decided to use Boruta which was used in Chacko et. </a:t>
            </a:r>
            <a:r>
              <a:rPr lang="en-GB" dirty="0"/>
              <a:t>al, 2020.</a:t>
            </a:r>
            <a:endParaRPr lang="en-IL" dirty="0"/>
          </a:p>
          <a:p>
            <a:r>
              <a:rPr lang="en-IL" dirty="0"/>
              <a:t>Correlations Matrix (Pearson/Spearman)</a:t>
            </a:r>
          </a:p>
          <a:p>
            <a:pPr lvl="1"/>
            <a:r>
              <a:rPr lang="en-IL" dirty="0"/>
              <a:t>After Choosing the features with the highest importance according to Boruta, we generated a Pearson correlations heatmap, in which we would expect to see whether any of the remaining features are redundant due to high correlation.</a:t>
            </a:r>
          </a:p>
          <a:p>
            <a:r>
              <a:rPr lang="en-IL" sz="2000" i="1" dirty="0"/>
              <a:t>This step was carried out for each model we considered; the results will be discussed later on.</a:t>
            </a:r>
          </a:p>
        </p:txBody>
      </p:sp>
    </p:spTree>
    <p:extLst>
      <p:ext uri="{BB962C8B-B14F-4D97-AF65-F5344CB8AC3E}">
        <p14:creationId xmlns:p14="http://schemas.microsoft.com/office/powerpoint/2010/main" val="1977562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C39DEF-4FB6-9448-AC64-65F6283ADDF0}"/>
              </a:ext>
            </a:extLst>
          </p:cNvPr>
          <p:cNvPicPr>
            <a:picLocks noGrp="1" noChangeAspect="1"/>
          </p:cNvPicPr>
          <p:nvPr>
            <p:ph idx="1"/>
          </p:nvPr>
        </p:nvPicPr>
        <p:blipFill>
          <a:blip r:embed="rId2"/>
          <a:stretch>
            <a:fillRect/>
          </a:stretch>
        </p:blipFill>
        <p:spPr>
          <a:xfrm>
            <a:off x="476250" y="2904147"/>
            <a:ext cx="10515600" cy="1081265"/>
          </a:xfrm>
          <a:prstGeom prst="rect">
            <a:avLst/>
          </a:prstGeom>
        </p:spPr>
      </p:pic>
      <p:pic>
        <p:nvPicPr>
          <p:cNvPr id="5" name="Picture 4">
            <a:extLst>
              <a:ext uri="{FF2B5EF4-FFF2-40B4-BE49-F238E27FC236}">
                <a16:creationId xmlns:a16="http://schemas.microsoft.com/office/drawing/2014/main" id="{B09E3B51-B2CC-1946-AA15-D67B4D916919}"/>
              </a:ext>
            </a:extLst>
          </p:cNvPr>
          <p:cNvPicPr>
            <a:picLocks noChangeAspect="1"/>
          </p:cNvPicPr>
          <p:nvPr/>
        </p:nvPicPr>
        <p:blipFill rotWithShape="1">
          <a:blip r:embed="rId3"/>
          <a:srcRect t="4005" b="4381"/>
          <a:stretch/>
        </p:blipFill>
        <p:spPr>
          <a:xfrm>
            <a:off x="476250" y="1632455"/>
            <a:ext cx="11239500" cy="1128584"/>
          </a:xfrm>
          <a:prstGeom prst="rect">
            <a:avLst/>
          </a:prstGeom>
        </p:spPr>
      </p:pic>
      <p:pic>
        <p:nvPicPr>
          <p:cNvPr id="6" name="Picture 5">
            <a:extLst>
              <a:ext uri="{FF2B5EF4-FFF2-40B4-BE49-F238E27FC236}">
                <a16:creationId xmlns:a16="http://schemas.microsoft.com/office/drawing/2014/main" id="{F9121E19-6CC0-464C-B4BB-644F92539EF0}"/>
              </a:ext>
            </a:extLst>
          </p:cNvPr>
          <p:cNvPicPr>
            <a:picLocks noChangeAspect="1"/>
          </p:cNvPicPr>
          <p:nvPr/>
        </p:nvPicPr>
        <p:blipFill rotWithShape="1">
          <a:blip r:embed="rId3"/>
          <a:srcRect t="4005" b="4381"/>
          <a:stretch/>
        </p:blipFill>
        <p:spPr>
          <a:xfrm>
            <a:off x="476250" y="4176414"/>
            <a:ext cx="11239500" cy="1128584"/>
          </a:xfrm>
          <a:prstGeom prst="rect">
            <a:avLst/>
          </a:prstGeom>
        </p:spPr>
      </p:pic>
      <p:pic>
        <p:nvPicPr>
          <p:cNvPr id="7" name="Picture 6">
            <a:extLst>
              <a:ext uri="{FF2B5EF4-FFF2-40B4-BE49-F238E27FC236}">
                <a16:creationId xmlns:a16="http://schemas.microsoft.com/office/drawing/2014/main" id="{24A9E9A5-9122-2A4C-9E13-7DE22E11FB1B}"/>
              </a:ext>
            </a:extLst>
          </p:cNvPr>
          <p:cNvPicPr>
            <a:picLocks noChangeAspect="1"/>
          </p:cNvPicPr>
          <p:nvPr/>
        </p:nvPicPr>
        <p:blipFill rotWithShape="1">
          <a:blip r:embed="rId3"/>
          <a:srcRect t="4005" b="4381"/>
          <a:stretch/>
        </p:blipFill>
        <p:spPr>
          <a:xfrm>
            <a:off x="476250" y="5496001"/>
            <a:ext cx="11239500" cy="1128584"/>
          </a:xfrm>
          <a:prstGeom prst="rect">
            <a:avLst/>
          </a:prstGeom>
        </p:spPr>
      </p:pic>
      <p:pic>
        <p:nvPicPr>
          <p:cNvPr id="8" name="Picture 7">
            <a:extLst>
              <a:ext uri="{FF2B5EF4-FFF2-40B4-BE49-F238E27FC236}">
                <a16:creationId xmlns:a16="http://schemas.microsoft.com/office/drawing/2014/main" id="{7D3A3906-28EB-BC4F-BBFC-AD8D0A856891}"/>
              </a:ext>
            </a:extLst>
          </p:cNvPr>
          <p:cNvPicPr>
            <a:picLocks noChangeAspect="1"/>
          </p:cNvPicPr>
          <p:nvPr/>
        </p:nvPicPr>
        <p:blipFill rotWithShape="1">
          <a:blip r:embed="rId3"/>
          <a:srcRect t="4005" b="4381"/>
          <a:stretch/>
        </p:blipFill>
        <p:spPr>
          <a:xfrm>
            <a:off x="476250" y="314097"/>
            <a:ext cx="11239500" cy="1128584"/>
          </a:xfrm>
          <a:prstGeom prst="rect">
            <a:avLst/>
          </a:prstGeom>
        </p:spPr>
      </p:pic>
    </p:spTree>
    <p:extLst>
      <p:ext uri="{BB962C8B-B14F-4D97-AF65-F5344CB8AC3E}">
        <p14:creationId xmlns:p14="http://schemas.microsoft.com/office/powerpoint/2010/main" val="1853731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FFC2-28B5-DD48-B5AF-61C30A19F6AC}"/>
              </a:ext>
            </a:extLst>
          </p:cNvPr>
          <p:cNvSpPr>
            <a:spLocks noGrp="1"/>
          </p:cNvSpPr>
          <p:nvPr>
            <p:ph type="title"/>
          </p:nvPr>
        </p:nvSpPr>
        <p:spPr/>
        <p:txBody>
          <a:bodyPr/>
          <a:lstStyle/>
          <a:p>
            <a:r>
              <a:rPr lang="en-IL" b="1" dirty="0"/>
              <a:t>Oversampling with ADASYN Introduction</a:t>
            </a:r>
          </a:p>
        </p:txBody>
      </p:sp>
      <p:sp>
        <p:nvSpPr>
          <p:cNvPr id="3" name="Content Placeholder 2">
            <a:extLst>
              <a:ext uri="{FF2B5EF4-FFF2-40B4-BE49-F238E27FC236}">
                <a16:creationId xmlns:a16="http://schemas.microsoft.com/office/drawing/2014/main" id="{1A8AF36C-1386-6944-9E4D-280546C484D7}"/>
              </a:ext>
            </a:extLst>
          </p:cNvPr>
          <p:cNvSpPr>
            <a:spLocks noGrp="1"/>
          </p:cNvSpPr>
          <p:nvPr>
            <p:ph idx="1"/>
          </p:nvPr>
        </p:nvSpPr>
        <p:spPr/>
        <p:txBody>
          <a:bodyPr>
            <a:normAutofit/>
          </a:bodyPr>
          <a:lstStyle/>
          <a:p>
            <a:r>
              <a:rPr lang="en-IL" dirty="0"/>
              <a:t>Due to the relative lack of data categorised as sour in comparison with data not categorised as sour, we decided to use ADASYN for oversampling of the minority group (odours categorised as sour).</a:t>
            </a:r>
          </a:p>
          <a:p>
            <a:r>
              <a:rPr lang="en-IL" dirty="0"/>
              <a:t>ADASYN essentially creates a sufficient amount of synthetic data from the minority group of the data in an effort to even out the types of data the model learns from so the learning process may be less skewed.</a:t>
            </a:r>
          </a:p>
        </p:txBody>
      </p:sp>
    </p:spTree>
    <p:extLst>
      <p:ext uri="{BB962C8B-B14F-4D97-AF65-F5344CB8AC3E}">
        <p14:creationId xmlns:p14="http://schemas.microsoft.com/office/powerpoint/2010/main" val="1303917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FFC2-28B5-DD48-B5AF-61C30A19F6AC}"/>
              </a:ext>
            </a:extLst>
          </p:cNvPr>
          <p:cNvSpPr>
            <a:spLocks noGrp="1"/>
          </p:cNvSpPr>
          <p:nvPr>
            <p:ph type="title"/>
          </p:nvPr>
        </p:nvSpPr>
        <p:spPr/>
        <p:txBody>
          <a:bodyPr>
            <a:normAutofit/>
          </a:bodyPr>
          <a:lstStyle/>
          <a:p>
            <a:r>
              <a:rPr lang="en-IL" sz="4200" b="1" dirty="0"/>
              <a:t>Oversampling with ADASYN – Practical Steps (I)</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AF36C-1386-6944-9E4D-280546C484D7}"/>
                  </a:ext>
                </a:extLst>
              </p:cNvPr>
              <p:cNvSpPr>
                <a:spLocks noGrp="1"/>
              </p:cNvSpPr>
              <p:nvPr>
                <p:ph idx="1"/>
              </p:nvPr>
            </p:nvSpPr>
            <p:spPr>
              <a:xfrm>
                <a:off x="838200" y="1825625"/>
                <a:ext cx="10515600" cy="4667250"/>
              </a:xfrm>
            </p:spPr>
            <p:txBody>
              <a:bodyPr>
                <a:normAutofit fontScale="92500"/>
              </a:bodyPr>
              <a:lstStyle/>
              <a:p>
                <a:pPr marL="514350" indent="-514350">
                  <a:buFont typeface="+mj-lt"/>
                  <a:buAutoNum type="arabicPeriod"/>
                </a:pPr>
                <a:r>
                  <a:rPr lang="en-IL" dirty="0"/>
                  <a:t>ADASYN calculates the degree of imbalance (</a:t>
                </a:r>
                <a14:m>
                  <m:oMath xmlns:m="http://schemas.openxmlformats.org/officeDocument/2006/math">
                    <m:r>
                      <a:rPr lang="en-US" b="0" i="1" smtClean="0">
                        <a:latin typeface="Cambria Math" panose="02040503050406030204" pitchFamily="18" charset="0"/>
                      </a:rPr>
                      <m:t>𝑑</m:t>
                    </m:r>
                  </m:oMath>
                </a14:m>
                <a:r>
                  <a:rPr lang="en-IL" dirty="0"/>
                  <a:t>) between the minority and majority classes. </a:t>
                </a:r>
              </a:p>
              <a:p>
                <a:pPr marL="514350" indent="-514350">
                  <a:buFont typeface="+mj-lt"/>
                  <a:buAutoNum type="arabicPeriod"/>
                </a:pPr>
                <a:r>
                  <a:rPr lang="en-GB" dirty="0"/>
                  <a:t>I</a:t>
                </a:r>
                <a:r>
                  <a:rPr lang="en-IL" dirty="0"/>
                  <a:t>f </a:t>
                </a:r>
                <a14:m>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oMath>
                </a14:m>
                <a:r>
                  <a:rPr lang="en-IL" dirty="0"/>
                  <a:t> (a preset threshold for tolerated imbalance), then:</a:t>
                </a:r>
              </a:p>
              <a:p>
                <a:pPr marL="971550" lvl="1" indent="-514350">
                  <a:buFont typeface="+mj-lt"/>
                  <a:buAutoNum type="alphaLcPeriod"/>
                </a:pPr>
                <a:r>
                  <a:rPr lang="en-IL" dirty="0"/>
                  <a:t>The number of synthetic samples that need to be produced from the minority class is calculated: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𝛽</m:t>
                    </m:r>
                  </m:oMath>
                </a14:m>
                <a:r>
                  <a:rPr lang="en-IL" dirty="0"/>
                  <a:t>. </a:t>
                </a:r>
              </a:p>
              <a:p>
                <a:pPr lvl="2"/>
                <a14:m>
                  <m:oMath xmlns:m="http://schemas.openxmlformats.org/officeDocument/2006/math">
                    <m:r>
                      <a:rPr lang="en-US" b="0" i="1" smtClean="0">
                        <a:latin typeface="Cambria Math" panose="02040503050406030204" pitchFamily="18" charset="0"/>
                      </a:rPr>
                      <m:t>𝛽</m:t>
                    </m:r>
                  </m:oMath>
                </a14:m>
                <a:r>
                  <a:rPr lang="en-IL" dirty="0"/>
                  <a:t> is the balance level of the synthetic samples. </a:t>
                </a:r>
              </a:p>
              <a:p>
                <a:pPr lvl="3">
                  <a:buFont typeface="Courier New" panose="02070309020205020404" pitchFamily="49" charset="0"/>
                  <a:buChar char="o"/>
                </a:pP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1</m:t>
                    </m:r>
                  </m:oMath>
                </a14:m>
                <a:r>
                  <a:rPr lang="en-IL" dirty="0"/>
                  <a:t> means that the two classes are balanced.</a:t>
                </a:r>
              </a:p>
              <a:p>
                <a:pPr marL="971550" lvl="1" indent="-514350">
                  <a:buFont typeface="+mj-lt"/>
                  <a:buAutoNum type="alphaLcPeriod"/>
                </a:pPr>
                <a:r>
                  <a:rPr lang="en-IL" dirty="0"/>
                  <a:t>For each sample from the minority class, ADASYN finds the KNN based on Euclidean distance and calculates the ratio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𝐾</m:t>
                    </m:r>
                  </m:oMath>
                </a14:m>
                <a:r>
                  <a:rPr lang="en-IL" dirty="0"/>
                  <a:t>.</a:t>
                </a:r>
              </a:p>
              <a:p>
                <a:pPr marL="971550" lvl="1" indent="-514350">
                  <a:buFont typeface="+mj-lt"/>
                  <a:buAutoNum type="alphaLcPeriod"/>
                </a:pPr>
                <a:r>
                  <a:rPr lang="en-IL" dirty="0"/>
                  <a:t>ADASYN normalises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Σ</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oMath>
                </a14:m>
                <a:r>
                  <a:rPr lang="en-IL" dirty="0"/>
                  <a:t> such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𝑥</m:t>
                        </m:r>
                      </m:sub>
                    </m:sSub>
                  </m:oMath>
                </a14:m>
                <a:r>
                  <a:rPr lang="en-IL" dirty="0"/>
                  <a:t> represents a density distribution.</a:t>
                </a:r>
              </a:p>
              <a:p>
                <a:pPr marL="971550" lvl="1" indent="-514350">
                  <a:buFont typeface="+mj-lt"/>
                  <a:buAutoNum type="alphaLcPeriod"/>
                </a:pPr>
                <a:r>
                  <a:rPr lang="en-IL" dirty="0"/>
                  <a:t>For each minority datapoint, synthetic sample is calculated: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rPr>
                      <m:t>𝐺</m:t>
                    </m:r>
                  </m:oMath>
                </a14:m>
                <a:r>
                  <a:rPr lang="en-IL" dirty="0"/>
                  <a:t>, where G is the total number of synthetic data observations that need to be generated for the minority class (a).</a:t>
                </a:r>
              </a:p>
            </p:txBody>
          </p:sp>
        </mc:Choice>
        <mc:Fallback xmlns="">
          <p:sp>
            <p:nvSpPr>
              <p:cNvPr id="3" name="Content Placeholder 2">
                <a:extLst>
                  <a:ext uri="{FF2B5EF4-FFF2-40B4-BE49-F238E27FC236}">
                    <a16:creationId xmlns:a16="http://schemas.microsoft.com/office/drawing/2014/main" id="{1A8AF36C-1386-6944-9E4D-280546C484D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086" t="-2439" r="-965" b="-542"/>
                </a:stretch>
              </a:blipFill>
            </p:spPr>
            <p:txBody>
              <a:bodyPr/>
              <a:lstStyle/>
              <a:p>
                <a:r>
                  <a:rPr lang="en-IL">
                    <a:noFill/>
                  </a:rPr>
                  <a:t> </a:t>
                </a:r>
              </a:p>
            </p:txBody>
          </p:sp>
        </mc:Fallback>
      </mc:AlternateContent>
    </p:spTree>
    <p:extLst>
      <p:ext uri="{BB962C8B-B14F-4D97-AF65-F5344CB8AC3E}">
        <p14:creationId xmlns:p14="http://schemas.microsoft.com/office/powerpoint/2010/main" val="1642384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FFC2-28B5-DD48-B5AF-61C30A19F6AC}"/>
              </a:ext>
            </a:extLst>
          </p:cNvPr>
          <p:cNvSpPr>
            <a:spLocks noGrp="1"/>
          </p:cNvSpPr>
          <p:nvPr>
            <p:ph type="title"/>
          </p:nvPr>
        </p:nvSpPr>
        <p:spPr/>
        <p:txBody>
          <a:bodyPr/>
          <a:lstStyle/>
          <a:p>
            <a:r>
              <a:rPr lang="en-IL" b="1" dirty="0"/>
              <a:t>Oversampling with ADASYN – Practical Steps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8AF36C-1386-6944-9E4D-280546C484D7}"/>
                  </a:ext>
                </a:extLst>
              </p:cNvPr>
              <p:cNvSpPr>
                <a:spLocks noGrp="1"/>
              </p:cNvSpPr>
              <p:nvPr>
                <p:ph idx="1"/>
              </p:nvPr>
            </p:nvSpPr>
            <p:spPr>
              <a:xfrm>
                <a:off x="838200" y="1825625"/>
                <a:ext cx="10515600" cy="4667250"/>
              </a:xfrm>
            </p:spPr>
            <p:txBody>
              <a:bodyPr>
                <a:normAutofit/>
              </a:bodyPr>
              <a:lstStyle/>
              <a:p>
                <a:pPr marL="971550" lvl="1" indent="-514350">
                  <a:buFont typeface="+mj-lt"/>
                  <a:buAutoNum type="alphaLcPeriod" startAt="5"/>
                </a:pPr>
                <a:r>
                  <a:rPr lang="en-IL" dirty="0"/>
                  <a:t>For each minority class data example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IL"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oMath>
                </a14:m>
                <a:r>
                  <a:rPr lang="en-IL" dirty="0"/>
                  <a:t> synthetic data examples are generated according to the following steps:</a:t>
                </a:r>
              </a:p>
              <a:p>
                <a:pPr marL="457200" lvl="1" indent="0">
                  <a:buNone/>
                </a:pPr>
                <a:r>
                  <a:rPr lang="en-IL" dirty="0"/>
                  <a:t>	The loop is done for </a:t>
                </a:r>
                <a:r>
                  <a:rPr lang="en-IL" b="1" dirty="0"/>
                  <a:t>1 to g</a:t>
                </a:r>
                <a:r>
                  <a:rPr lang="en-IL" dirty="0"/>
                  <a:t>:</a:t>
                </a:r>
              </a:p>
              <a:p>
                <a:pPr marL="1428750" lvl="2" indent="-514350">
                  <a:buFont typeface="+mj-lt"/>
                  <a:buAutoNum type="romanLcPeriod"/>
                </a:pPr>
                <a:r>
                  <a:rPr lang="en-IL" dirty="0"/>
                  <a:t>Randomly choose one minority data example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a14:m>
                <a:r>
                  <a:rPr lang="en-IL" dirty="0"/>
                  <a:t>, from the KNN for data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IL" dirty="0"/>
                  <a:t>.</a:t>
                </a:r>
              </a:p>
              <a:p>
                <a:pPr marL="1428750" lvl="2" indent="-514350">
                  <a:buFont typeface="+mj-lt"/>
                  <a:buAutoNum type="romanLcPeriod"/>
                </a:pPr>
                <a:r>
                  <a:rPr lang="en-IL" dirty="0"/>
                  <a:t>Generate the synthetic data example: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r>
                      <a:rPr lang="en-US" b="0" i="1" smtClean="0">
                        <a:latin typeface="Cambria Math" panose="02040503050406030204" pitchFamily="18" charset="0"/>
                      </a:rPr>
                      <m:t>𝜆</m:t>
                    </m:r>
                  </m:oMath>
                </a14:m>
                <a:r>
                  <a:rPr lang="en-IL" dirty="0"/>
                  <a:t>.</a:t>
                </a:r>
              </a:p>
              <a:p>
                <a:pPr marL="914400" lvl="2" indent="0">
                  <a:buNone/>
                </a:pPr>
                <a:r>
                  <a:rPr lang="en-IL"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IL" dirty="0"/>
                  <a:t> is the difference vector in n-dimensional spaces, and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a14:m>
                <a:r>
                  <a:rPr lang="en-IL" dirty="0"/>
                  <a:t> is a random number.</a:t>
                </a:r>
              </a:p>
            </p:txBody>
          </p:sp>
        </mc:Choice>
        <mc:Fallback xmlns="">
          <p:sp>
            <p:nvSpPr>
              <p:cNvPr id="3" name="Content Placeholder 2">
                <a:extLst>
                  <a:ext uri="{FF2B5EF4-FFF2-40B4-BE49-F238E27FC236}">
                    <a16:creationId xmlns:a16="http://schemas.microsoft.com/office/drawing/2014/main" id="{1A8AF36C-1386-6944-9E4D-280546C484D7}"/>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t="-1897" r="-362"/>
                </a:stretch>
              </a:blipFill>
            </p:spPr>
            <p:txBody>
              <a:bodyPr/>
              <a:lstStyle/>
              <a:p>
                <a:r>
                  <a:rPr lang="en-IL">
                    <a:noFill/>
                  </a:rPr>
                  <a:t> </a:t>
                </a:r>
              </a:p>
            </p:txBody>
          </p:sp>
        </mc:Fallback>
      </mc:AlternateContent>
    </p:spTree>
    <p:extLst>
      <p:ext uri="{BB962C8B-B14F-4D97-AF65-F5344CB8AC3E}">
        <p14:creationId xmlns:p14="http://schemas.microsoft.com/office/powerpoint/2010/main" val="1187766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FD2AF-8D0D-AB44-A370-C30D4B4E3210}"/>
              </a:ext>
            </a:extLst>
          </p:cNvPr>
          <p:cNvSpPr>
            <a:spLocks noGrp="1"/>
          </p:cNvSpPr>
          <p:nvPr>
            <p:ph type="title"/>
          </p:nvPr>
        </p:nvSpPr>
        <p:spPr/>
        <p:txBody>
          <a:bodyPr/>
          <a:lstStyle/>
          <a:p>
            <a:r>
              <a:rPr lang="en-IL" b="1" dirty="0"/>
              <a:t>Model Selection</a:t>
            </a:r>
          </a:p>
        </p:txBody>
      </p:sp>
      <p:sp>
        <p:nvSpPr>
          <p:cNvPr id="3" name="Content Placeholder 2">
            <a:extLst>
              <a:ext uri="{FF2B5EF4-FFF2-40B4-BE49-F238E27FC236}">
                <a16:creationId xmlns:a16="http://schemas.microsoft.com/office/drawing/2014/main" id="{8EE17E4E-094C-0043-97E5-4A7E94012B12}"/>
              </a:ext>
            </a:extLst>
          </p:cNvPr>
          <p:cNvSpPr>
            <a:spLocks noGrp="1"/>
          </p:cNvSpPr>
          <p:nvPr>
            <p:ph idx="1"/>
          </p:nvPr>
        </p:nvSpPr>
        <p:spPr/>
        <p:txBody>
          <a:bodyPr>
            <a:normAutofit/>
          </a:bodyPr>
          <a:lstStyle/>
          <a:p>
            <a:r>
              <a:rPr lang="en-IL" dirty="0"/>
              <a:t>We considered the following supervised-learning models:</a:t>
            </a:r>
          </a:p>
          <a:p>
            <a:pPr lvl="1"/>
            <a:r>
              <a:rPr lang="en-IL" dirty="0"/>
              <a:t>Random Forest Classifier</a:t>
            </a:r>
          </a:p>
          <a:p>
            <a:pPr lvl="1"/>
            <a:r>
              <a:rPr lang="en-IL" dirty="0"/>
              <a:t>SVM</a:t>
            </a:r>
          </a:p>
          <a:p>
            <a:pPr lvl="1"/>
            <a:r>
              <a:rPr lang="en-IL" dirty="0"/>
              <a:t>XGBoost</a:t>
            </a:r>
          </a:p>
          <a:p>
            <a:pPr lvl="1"/>
            <a:r>
              <a:rPr lang="en-IL" dirty="0"/>
              <a:t>Logistic Regression</a:t>
            </a:r>
          </a:p>
          <a:p>
            <a:r>
              <a:rPr lang="en-IL" dirty="0"/>
              <a:t>K-Fold Cross-Validation</a:t>
            </a:r>
          </a:p>
          <a:p>
            <a:pPr lvl="1"/>
            <a:r>
              <a:rPr lang="en-IL" dirty="0"/>
              <a:t>We used 5-Fold Cross-Validation to avoid overfitting of the trained model.</a:t>
            </a:r>
          </a:p>
          <a:p>
            <a:pPr marL="457200" lvl="1" indent="0">
              <a:buNone/>
            </a:pPr>
            <a:endParaRPr lang="en-IL" dirty="0"/>
          </a:p>
          <a:p>
            <a:pPr lvl="1"/>
            <a:r>
              <a:rPr lang="en-IL" dirty="0"/>
              <a:t>We implemented this using GridSearchCV.</a:t>
            </a:r>
          </a:p>
          <a:p>
            <a:pPr lvl="1"/>
            <a:endParaRPr lang="en-IL" dirty="0"/>
          </a:p>
        </p:txBody>
      </p:sp>
      <p:pic>
        <p:nvPicPr>
          <p:cNvPr id="4" name="Picture 3">
            <a:extLst>
              <a:ext uri="{FF2B5EF4-FFF2-40B4-BE49-F238E27FC236}">
                <a16:creationId xmlns:a16="http://schemas.microsoft.com/office/drawing/2014/main" id="{ED87346A-9A82-5240-B16A-5D00779060AF}"/>
              </a:ext>
            </a:extLst>
          </p:cNvPr>
          <p:cNvPicPr>
            <a:picLocks noChangeAspect="1"/>
          </p:cNvPicPr>
          <p:nvPr/>
        </p:nvPicPr>
        <p:blipFill>
          <a:blip r:embed="rId2"/>
          <a:stretch>
            <a:fillRect/>
          </a:stretch>
        </p:blipFill>
        <p:spPr>
          <a:xfrm>
            <a:off x="1580996" y="4769314"/>
            <a:ext cx="8026400" cy="330200"/>
          </a:xfrm>
          <a:prstGeom prst="rect">
            <a:avLst/>
          </a:prstGeom>
        </p:spPr>
      </p:pic>
    </p:spTree>
    <p:extLst>
      <p:ext uri="{BB962C8B-B14F-4D97-AF65-F5344CB8AC3E}">
        <p14:creationId xmlns:p14="http://schemas.microsoft.com/office/powerpoint/2010/main" val="489840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A06E-5453-4B3A-A357-73602EC55A33}"/>
              </a:ext>
            </a:extLst>
          </p:cNvPr>
          <p:cNvSpPr>
            <a:spLocks noGrp="1"/>
          </p:cNvSpPr>
          <p:nvPr>
            <p:ph type="title"/>
          </p:nvPr>
        </p:nvSpPr>
        <p:spPr/>
        <p:txBody>
          <a:bodyPr/>
          <a:lstStyle/>
          <a:p>
            <a:r>
              <a:rPr lang="en-US" dirty="0"/>
              <a:t>Target Variable</a:t>
            </a:r>
            <a:endParaRPr lang="he-IL" dirty="0"/>
          </a:p>
        </p:txBody>
      </p:sp>
      <p:sp>
        <p:nvSpPr>
          <p:cNvPr id="3" name="Content Placeholder 2">
            <a:extLst>
              <a:ext uri="{FF2B5EF4-FFF2-40B4-BE49-F238E27FC236}">
                <a16:creationId xmlns:a16="http://schemas.microsoft.com/office/drawing/2014/main" id="{E3B576C2-DD1C-4473-914D-CDCC655FB710}"/>
              </a:ext>
            </a:extLst>
          </p:cNvPr>
          <p:cNvSpPr>
            <a:spLocks noGrp="1"/>
          </p:cNvSpPr>
          <p:nvPr>
            <p:ph idx="1"/>
          </p:nvPr>
        </p:nvSpPr>
        <p:spPr/>
        <p:txBody>
          <a:bodyPr/>
          <a:lstStyle/>
          <a:p>
            <a:r>
              <a:rPr lang="en-US" sz="2400" i="0" u="none" strike="noStrike" baseline="0" dirty="0">
                <a:latin typeface="+mj-lt"/>
              </a:rPr>
              <a:t>Chacko et al (2020),  used Keller’s dataset to predict the odorant characters of “sweat” and “musky”.</a:t>
            </a:r>
          </a:p>
          <a:p>
            <a:endParaRPr lang="en-US" sz="2400" i="0" u="none" strike="noStrike" baseline="0" dirty="0">
              <a:latin typeface="+mj-lt"/>
            </a:endParaRPr>
          </a:p>
          <a:p>
            <a:pPr algn="l"/>
            <a:r>
              <a:rPr lang="en-US" sz="2400" i="0" u="none" strike="noStrike" baseline="0" dirty="0">
                <a:latin typeface="+mj-lt"/>
              </a:rPr>
              <a:t>The three most frequently used semantic descriptors among the 55 subjects were considered to be the odor quality labels for a given compound.</a:t>
            </a:r>
            <a:br>
              <a:rPr lang="en-US" sz="2400" i="0" u="none" strike="noStrike" baseline="0" dirty="0">
                <a:latin typeface="+mj-lt"/>
              </a:rPr>
            </a:br>
            <a:r>
              <a:rPr lang="en-US" sz="2400" dirty="0">
                <a:latin typeface="+mj-lt"/>
              </a:rPr>
              <a:t>Therefore, each odorant was represented by three odor characters associated with it.</a:t>
            </a:r>
          </a:p>
          <a:p>
            <a:endParaRPr lang="he-IL" dirty="0"/>
          </a:p>
        </p:txBody>
      </p:sp>
    </p:spTree>
    <p:extLst>
      <p:ext uri="{BB962C8B-B14F-4D97-AF65-F5344CB8AC3E}">
        <p14:creationId xmlns:p14="http://schemas.microsoft.com/office/powerpoint/2010/main" val="12414190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46FB7A79-05C9-0543-B9C0-6871A184D1F0}"/>
              </a:ext>
            </a:extLst>
          </p:cNvPr>
          <p:cNvGrpSpPr/>
          <p:nvPr/>
        </p:nvGrpSpPr>
        <p:grpSpPr>
          <a:xfrm>
            <a:off x="106877" y="1388503"/>
            <a:ext cx="11756572" cy="4121913"/>
            <a:chOff x="0" y="1603829"/>
            <a:chExt cx="11351674" cy="3871420"/>
          </a:xfrm>
        </p:grpSpPr>
        <p:pic>
          <p:nvPicPr>
            <p:cNvPr id="13" name="Picture 12">
              <a:extLst>
                <a:ext uri="{FF2B5EF4-FFF2-40B4-BE49-F238E27FC236}">
                  <a16:creationId xmlns:a16="http://schemas.microsoft.com/office/drawing/2014/main" id="{79599B30-AD52-B54E-B12C-DEC8C233E64E}"/>
                </a:ext>
              </a:extLst>
            </p:cNvPr>
            <p:cNvPicPr>
              <a:picLocks noChangeAspect="1"/>
            </p:cNvPicPr>
            <p:nvPr/>
          </p:nvPicPr>
          <p:blipFill rotWithShape="1">
            <a:blip r:embed="rId2"/>
            <a:srcRect/>
            <a:stretch/>
          </p:blipFill>
          <p:spPr>
            <a:xfrm>
              <a:off x="0" y="1662046"/>
              <a:ext cx="11351674" cy="3813203"/>
            </a:xfrm>
            <a:prstGeom prst="rect">
              <a:avLst/>
            </a:prstGeom>
          </p:spPr>
        </p:pic>
        <p:sp>
          <p:nvSpPr>
            <p:cNvPr id="14" name="Rectangle 13">
              <a:extLst>
                <a:ext uri="{FF2B5EF4-FFF2-40B4-BE49-F238E27FC236}">
                  <a16:creationId xmlns:a16="http://schemas.microsoft.com/office/drawing/2014/main" id="{D0736FD6-86C4-3C47-A360-A6E13C2E3383}"/>
                </a:ext>
              </a:extLst>
            </p:cNvPr>
            <p:cNvSpPr/>
            <p:nvPr/>
          </p:nvSpPr>
          <p:spPr>
            <a:xfrm>
              <a:off x="1712686" y="1603829"/>
              <a:ext cx="254000" cy="159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itle 1">
            <a:extLst>
              <a:ext uri="{FF2B5EF4-FFF2-40B4-BE49-F238E27FC236}">
                <a16:creationId xmlns:a16="http://schemas.microsoft.com/office/drawing/2014/main" id="{A592969E-1B60-9B44-BE9B-A5E668A062F3}"/>
              </a:ext>
            </a:extLst>
          </p:cNvPr>
          <p:cNvSpPr>
            <a:spLocks noGrp="1"/>
          </p:cNvSpPr>
          <p:nvPr>
            <p:ph type="title"/>
          </p:nvPr>
        </p:nvSpPr>
        <p:spPr>
          <a:xfrm>
            <a:off x="1198181" y="283646"/>
            <a:ext cx="9795637" cy="1104857"/>
          </a:xfrm>
        </p:spPr>
        <p:txBody>
          <a:bodyPr vert="horz" lIns="91440" tIns="45720" rIns="91440" bIns="45720" rtlCol="0" anchor="b">
            <a:normAutofit fontScale="90000"/>
          </a:bodyPr>
          <a:lstStyle/>
          <a:p>
            <a:pPr algn="ctr"/>
            <a:r>
              <a:rPr lang="en-US" sz="5200" dirty="0"/>
              <a:t>Confusion Matrices Before BORUTA (Feature Selection)</a:t>
            </a:r>
          </a:p>
        </p:txBody>
      </p:sp>
      <p:pic>
        <p:nvPicPr>
          <p:cNvPr id="12" name="Picture 11">
            <a:extLst>
              <a:ext uri="{FF2B5EF4-FFF2-40B4-BE49-F238E27FC236}">
                <a16:creationId xmlns:a16="http://schemas.microsoft.com/office/drawing/2014/main" id="{0B5FDDDA-22B8-D74D-A7DA-F0EE1F6CFA4A}"/>
              </a:ext>
            </a:extLst>
          </p:cNvPr>
          <p:cNvPicPr>
            <a:picLocks noChangeAspect="1"/>
          </p:cNvPicPr>
          <p:nvPr/>
        </p:nvPicPr>
        <p:blipFill>
          <a:blip r:embed="rId3"/>
          <a:stretch>
            <a:fillRect/>
          </a:stretch>
        </p:blipFill>
        <p:spPr>
          <a:xfrm>
            <a:off x="8341112" y="3591432"/>
            <a:ext cx="3850888" cy="3249842"/>
          </a:xfrm>
          <a:prstGeom prst="rect">
            <a:avLst/>
          </a:prstGeom>
        </p:spPr>
      </p:pic>
    </p:spTree>
    <p:extLst>
      <p:ext uri="{BB962C8B-B14F-4D97-AF65-F5344CB8AC3E}">
        <p14:creationId xmlns:p14="http://schemas.microsoft.com/office/powerpoint/2010/main" val="11427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Title 1">
            <a:extLst>
              <a:ext uri="{FF2B5EF4-FFF2-40B4-BE49-F238E27FC236}">
                <a16:creationId xmlns:a16="http://schemas.microsoft.com/office/drawing/2014/main" id="{A592969E-1B60-9B44-BE9B-A5E668A062F3}"/>
              </a:ext>
            </a:extLst>
          </p:cNvPr>
          <p:cNvSpPr>
            <a:spLocks noGrp="1"/>
          </p:cNvSpPr>
          <p:nvPr>
            <p:ph type="title"/>
          </p:nvPr>
        </p:nvSpPr>
        <p:spPr>
          <a:xfrm>
            <a:off x="1198181" y="283913"/>
            <a:ext cx="9795637" cy="1104857"/>
          </a:xfrm>
        </p:spPr>
        <p:txBody>
          <a:bodyPr vert="horz" lIns="91440" tIns="45720" rIns="91440" bIns="45720" rtlCol="0" anchor="b">
            <a:normAutofit fontScale="90000"/>
          </a:bodyPr>
          <a:lstStyle/>
          <a:p>
            <a:pPr algn="ctr"/>
            <a:r>
              <a:rPr lang="en-US" sz="5200" dirty="0"/>
              <a:t>Confusion Matrices Before ADASYN (Oversampling)</a:t>
            </a:r>
          </a:p>
        </p:txBody>
      </p:sp>
      <p:pic>
        <p:nvPicPr>
          <p:cNvPr id="12" name="Content Placeholder 3">
            <a:extLst>
              <a:ext uri="{FF2B5EF4-FFF2-40B4-BE49-F238E27FC236}">
                <a16:creationId xmlns:a16="http://schemas.microsoft.com/office/drawing/2014/main" id="{1C968D06-CF3E-A340-88E8-7FB62FFFDCB2}"/>
              </a:ext>
            </a:extLst>
          </p:cNvPr>
          <p:cNvPicPr>
            <a:picLocks noGrp="1" noChangeAspect="1"/>
          </p:cNvPicPr>
          <p:nvPr>
            <p:ph idx="1"/>
          </p:nvPr>
        </p:nvPicPr>
        <p:blipFill>
          <a:blip r:embed="rId2"/>
          <a:stretch>
            <a:fillRect/>
          </a:stretch>
        </p:blipFill>
        <p:spPr>
          <a:xfrm>
            <a:off x="83128" y="1388770"/>
            <a:ext cx="11736129" cy="4442256"/>
          </a:xfrm>
          <a:prstGeom prst="rect">
            <a:avLst/>
          </a:prstGeom>
        </p:spPr>
      </p:pic>
      <p:pic>
        <p:nvPicPr>
          <p:cNvPr id="7" name="Picture 6" descr="Chart&#10;&#10;Description automatically generated">
            <a:extLst>
              <a:ext uri="{FF2B5EF4-FFF2-40B4-BE49-F238E27FC236}">
                <a16:creationId xmlns:a16="http://schemas.microsoft.com/office/drawing/2014/main" id="{A6F35FF6-8FB9-1E49-88B7-1D2D8935423E}"/>
              </a:ext>
            </a:extLst>
          </p:cNvPr>
          <p:cNvPicPr>
            <a:picLocks noChangeAspect="1"/>
          </p:cNvPicPr>
          <p:nvPr/>
        </p:nvPicPr>
        <p:blipFill rotWithShape="1">
          <a:blip r:embed="rId3"/>
          <a:srcRect r="9894"/>
          <a:stretch/>
        </p:blipFill>
        <p:spPr>
          <a:xfrm>
            <a:off x="7980218" y="3335816"/>
            <a:ext cx="4210258" cy="3504421"/>
          </a:xfrm>
          <a:prstGeom prst="rect">
            <a:avLst/>
          </a:prstGeom>
        </p:spPr>
      </p:pic>
      <p:sp>
        <p:nvSpPr>
          <p:cNvPr id="4" name="Rectangle 3">
            <a:extLst>
              <a:ext uri="{FF2B5EF4-FFF2-40B4-BE49-F238E27FC236}">
                <a16:creationId xmlns:a16="http://schemas.microsoft.com/office/drawing/2014/main" id="{0299D358-94B9-BB42-82C6-429E21D48C62}"/>
              </a:ext>
            </a:extLst>
          </p:cNvPr>
          <p:cNvSpPr/>
          <p:nvPr/>
        </p:nvSpPr>
        <p:spPr>
          <a:xfrm>
            <a:off x="1698171" y="1258784"/>
            <a:ext cx="296884" cy="22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9190939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3482CE-A22B-F74D-80F1-951EE7E888AE}"/>
              </a:ext>
            </a:extLst>
          </p:cNvPr>
          <p:cNvSpPr>
            <a:spLocks noGrp="1"/>
          </p:cNvSpPr>
          <p:nvPr>
            <p:ph type="title"/>
          </p:nvPr>
        </p:nvSpPr>
        <p:spPr>
          <a:xfrm>
            <a:off x="535992" y="154380"/>
            <a:ext cx="11120015" cy="854380"/>
          </a:xfrm>
        </p:spPr>
        <p:txBody>
          <a:bodyPr vert="horz" lIns="91440" tIns="45720" rIns="91440" bIns="45720" rtlCol="0" anchor="b">
            <a:normAutofit fontScale="90000"/>
          </a:bodyPr>
          <a:lstStyle/>
          <a:p>
            <a:pPr algn="ctr"/>
            <a:r>
              <a:rPr lang="en-US" sz="5200" dirty="0"/>
              <a:t>Confusion Matrices After Boruta &amp; ADASYN</a:t>
            </a:r>
          </a:p>
        </p:txBody>
      </p:sp>
      <p:grpSp>
        <p:nvGrpSpPr>
          <p:cNvPr id="9" name="Group 8">
            <a:extLst>
              <a:ext uri="{FF2B5EF4-FFF2-40B4-BE49-F238E27FC236}">
                <a16:creationId xmlns:a16="http://schemas.microsoft.com/office/drawing/2014/main" id="{13800A1A-EB7B-3044-8D24-5F945F549B06}"/>
              </a:ext>
            </a:extLst>
          </p:cNvPr>
          <p:cNvGrpSpPr/>
          <p:nvPr/>
        </p:nvGrpSpPr>
        <p:grpSpPr>
          <a:xfrm>
            <a:off x="0" y="1294410"/>
            <a:ext cx="12119505" cy="3850284"/>
            <a:chOff x="0" y="1294410"/>
            <a:chExt cx="12119505" cy="3850284"/>
          </a:xfrm>
        </p:grpSpPr>
        <p:pic>
          <p:nvPicPr>
            <p:cNvPr id="7" name="Picture 6">
              <a:extLst>
                <a:ext uri="{FF2B5EF4-FFF2-40B4-BE49-F238E27FC236}">
                  <a16:creationId xmlns:a16="http://schemas.microsoft.com/office/drawing/2014/main" id="{0843437C-15A8-2440-9A7F-09077829431E}"/>
                </a:ext>
              </a:extLst>
            </p:cNvPr>
            <p:cNvPicPr>
              <a:picLocks noChangeAspect="1"/>
            </p:cNvPicPr>
            <p:nvPr/>
          </p:nvPicPr>
          <p:blipFill>
            <a:blip r:embed="rId2"/>
            <a:stretch>
              <a:fillRect/>
            </a:stretch>
          </p:blipFill>
          <p:spPr>
            <a:xfrm>
              <a:off x="0" y="1433946"/>
              <a:ext cx="12119505" cy="3710748"/>
            </a:xfrm>
            <a:prstGeom prst="rect">
              <a:avLst/>
            </a:prstGeom>
          </p:spPr>
        </p:pic>
        <p:sp>
          <p:nvSpPr>
            <p:cNvPr id="8" name="Rectangle 7">
              <a:extLst>
                <a:ext uri="{FF2B5EF4-FFF2-40B4-BE49-F238E27FC236}">
                  <a16:creationId xmlns:a16="http://schemas.microsoft.com/office/drawing/2014/main" id="{A5BA15F6-B254-F643-8844-A6D8B8043CD8}"/>
                </a:ext>
              </a:extLst>
            </p:cNvPr>
            <p:cNvSpPr/>
            <p:nvPr/>
          </p:nvSpPr>
          <p:spPr>
            <a:xfrm>
              <a:off x="1852551" y="1294410"/>
              <a:ext cx="285007" cy="249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pic>
        <p:nvPicPr>
          <p:cNvPr id="6" name="Picture 5" descr="Chart, treemap chart&#10;&#10;Description automatically generated">
            <a:extLst>
              <a:ext uri="{FF2B5EF4-FFF2-40B4-BE49-F238E27FC236}">
                <a16:creationId xmlns:a16="http://schemas.microsoft.com/office/drawing/2014/main" id="{0D4759E1-F99D-EF45-B192-75EFED9D5914}"/>
              </a:ext>
            </a:extLst>
          </p:cNvPr>
          <p:cNvPicPr>
            <a:picLocks noChangeAspect="1"/>
          </p:cNvPicPr>
          <p:nvPr/>
        </p:nvPicPr>
        <p:blipFill rotWithShape="1">
          <a:blip r:embed="rId3"/>
          <a:srcRect r="10439"/>
          <a:stretch/>
        </p:blipFill>
        <p:spPr>
          <a:xfrm>
            <a:off x="7920007" y="3253839"/>
            <a:ext cx="4271992" cy="3577441"/>
          </a:xfrm>
          <a:prstGeom prst="rect">
            <a:avLst/>
          </a:prstGeom>
        </p:spPr>
      </p:pic>
    </p:spTree>
    <p:extLst>
      <p:ext uri="{BB962C8B-B14F-4D97-AF65-F5344CB8AC3E}">
        <p14:creationId xmlns:p14="http://schemas.microsoft.com/office/powerpoint/2010/main" val="305160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E2099-F975-2E42-9455-9202DA2F2F91}"/>
              </a:ext>
            </a:extLst>
          </p:cNvPr>
          <p:cNvSpPr>
            <a:spLocks noGrp="1"/>
          </p:cNvSpPr>
          <p:nvPr>
            <p:ph type="title"/>
          </p:nvPr>
        </p:nvSpPr>
        <p:spPr/>
        <p:txBody>
          <a:bodyPr/>
          <a:lstStyle/>
          <a:p>
            <a:r>
              <a:rPr lang="en-IL" b="1" dirty="0"/>
              <a:t>Feature Correlation After Boruta &amp; Scaling</a:t>
            </a:r>
          </a:p>
        </p:txBody>
      </p:sp>
      <p:pic>
        <p:nvPicPr>
          <p:cNvPr id="7" name="Picture 6" descr="Graphical user interface, application, Teams&#10;&#10;Description automatically generated">
            <a:extLst>
              <a:ext uri="{FF2B5EF4-FFF2-40B4-BE49-F238E27FC236}">
                <a16:creationId xmlns:a16="http://schemas.microsoft.com/office/drawing/2014/main" id="{B6546F77-1053-4D42-9B66-94E67CD3E2FB}"/>
              </a:ext>
            </a:extLst>
          </p:cNvPr>
          <p:cNvPicPr>
            <a:picLocks noChangeAspect="1"/>
          </p:cNvPicPr>
          <p:nvPr/>
        </p:nvPicPr>
        <p:blipFill rotWithShape="1">
          <a:blip r:embed="rId3"/>
          <a:srcRect l="9500" t="9020" r="14900" b="5789"/>
          <a:stretch/>
        </p:blipFill>
        <p:spPr>
          <a:xfrm>
            <a:off x="1693463" y="1533356"/>
            <a:ext cx="8805073" cy="5066411"/>
          </a:xfrm>
          <a:prstGeom prst="rect">
            <a:avLst/>
          </a:prstGeom>
        </p:spPr>
      </p:pic>
    </p:spTree>
    <p:extLst>
      <p:ext uri="{BB962C8B-B14F-4D97-AF65-F5344CB8AC3E}">
        <p14:creationId xmlns:p14="http://schemas.microsoft.com/office/powerpoint/2010/main" val="3481424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FF654-22F1-D742-823C-D850462C6A9C}"/>
              </a:ext>
            </a:extLst>
          </p:cNvPr>
          <p:cNvSpPr>
            <a:spLocks noGrp="1"/>
          </p:cNvSpPr>
          <p:nvPr>
            <p:ph type="title"/>
          </p:nvPr>
        </p:nvSpPr>
        <p:spPr/>
        <p:txBody>
          <a:bodyPr/>
          <a:lstStyle/>
          <a:p>
            <a:r>
              <a:rPr lang="en-IL" b="1" dirty="0"/>
              <a:t>The Final Model’s Performance Evaluation</a:t>
            </a:r>
          </a:p>
        </p:txBody>
      </p:sp>
      <p:sp>
        <p:nvSpPr>
          <p:cNvPr id="3" name="Content Placeholder 2">
            <a:extLst>
              <a:ext uri="{FF2B5EF4-FFF2-40B4-BE49-F238E27FC236}">
                <a16:creationId xmlns:a16="http://schemas.microsoft.com/office/drawing/2014/main" id="{C56996F4-D4B3-6F43-9935-83D677547826}"/>
              </a:ext>
            </a:extLst>
          </p:cNvPr>
          <p:cNvSpPr>
            <a:spLocks noGrp="1"/>
          </p:cNvSpPr>
          <p:nvPr>
            <p:ph idx="1"/>
          </p:nvPr>
        </p:nvSpPr>
        <p:spPr/>
        <p:txBody>
          <a:bodyPr/>
          <a:lstStyle/>
          <a:p>
            <a:r>
              <a:rPr lang="en-GB" dirty="0"/>
              <a:t>F</a:t>
            </a:r>
            <a:r>
              <a:rPr lang="en-IL" dirty="0"/>
              <a:t>1 score (on the test set): 0.51</a:t>
            </a:r>
          </a:p>
          <a:p>
            <a:r>
              <a:rPr lang="en-IL" dirty="0"/>
              <a:t>Accuracy: 0.74</a:t>
            </a:r>
          </a:p>
          <a:p>
            <a:r>
              <a:rPr lang="en-IL" dirty="0"/>
              <a:t>Precision (weighted average): 0.74</a:t>
            </a:r>
          </a:p>
          <a:p>
            <a:r>
              <a:rPr lang="en-IL" dirty="0"/>
              <a:t>Recall (weighted average): 0.74</a:t>
            </a:r>
          </a:p>
        </p:txBody>
      </p:sp>
    </p:spTree>
    <p:extLst>
      <p:ext uri="{BB962C8B-B14F-4D97-AF65-F5344CB8AC3E}">
        <p14:creationId xmlns:p14="http://schemas.microsoft.com/office/powerpoint/2010/main" val="3140756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9066C-5A2A-5041-AB41-C89A0CEC0B64}"/>
              </a:ext>
            </a:extLst>
          </p:cNvPr>
          <p:cNvSpPr>
            <a:spLocks noGrp="1"/>
          </p:cNvSpPr>
          <p:nvPr>
            <p:ph type="title"/>
          </p:nvPr>
        </p:nvSpPr>
        <p:spPr/>
        <p:txBody>
          <a:bodyPr/>
          <a:lstStyle/>
          <a:p>
            <a:r>
              <a:rPr lang="en-IL" dirty="0"/>
              <a:t>Conclusions</a:t>
            </a:r>
          </a:p>
        </p:txBody>
      </p:sp>
      <p:sp>
        <p:nvSpPr>
          <p:cNvPr id="3" name="Content Placeholder 2">
            <a:extLst>
              <a:ext uri="{FF2B5EF4-FFF2-40B4-BE49-F238E27FC236}">
                <a16:creationId xmlns:a16="http://schemas.microsoft.com/office/drawing/2014/main" id="{A0695401-F7EC-3D4C-B548-B7A4291D4DB7}"/>
              </a:ext>
            </a:extLst>
          </p:cNvPr>
          <p:cNvSpPr>
            <a:spLocks noGrp="1"/>
          </p:cNvSpPr>
          <p:nvPr>
            <p:ph idx="1"/>
          </p:nvPr>
        </p:nvSpPr>
        <p:spPr/>
        <p:txBody>
          <a:bodyPr/>
          <a:lstStyle/>
          <a:p>
            <a:r>
              <a:rPr lang="en-IL" dirty="0"/>
              <a:t>Our initial “gut feeling” was that oversampling, more specifically ADASYN, would be a useful tool since the amount of “sour” substances are scarce in comparison with “non-sour” substances. </a:t>
            </a:r>
          </a:p>
          <a:p>
            <a:pPr lvl="1"/>
            <a:r>
              <a:rPr lang="en-IL" dirty="0"/>
              <a:t>This was disproven by our results in most models, and specifically in our selected, optimal, model.</a:t>
            </a:r>
          </a:p>
          <a:p>
            <a:r>
              <a:rPr lang="en-IL" dirty="0"/>
              <a:t>We found the optimal model to be SVM, with the addition of Boruta for feature selection. </a:t>
            </a:r>
          </a:p>
        </p:txBody>
      </p:sp>
    </p:spTree>
    <p:extLst>
      <p:ext uri="{BB962C8B-B14F-4D97-AF65-F5344CB8AC3E}">
        <p14:creationId xmlns:p14="http://schemas.microsoft.com/office/powerpoint/2010/main" val="200760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F9F60E3-87BB-3F4B-A048-3F1B86B936C9}"/>
              </a:ext>
            </a:extLst>
          </p:cNvPr>
          <p:cNvPicPr>
            <a:picLocks noGrp="1" noChangeAspect="1"/>
          </p:cNvPicPr>
          <p:nvPr>
            <p:ph idx="1"/>
          </p:nvPr>
        </p:nvPicPr>
        <p:blipFill>
          <a:blip r:embed="rId3"/>
          <a:stretch>
            <a:fillRect/>
          </a:stretch>
        </p:blipFill>
        <p:spPr>
          <a:xfrm>
            <a:off x="425605" y="263594"/>
            <a:ext cx="10515600" cy="2791887"/>
          </a:xfrm>
          <a:prstGeom prst="rect">
            <a:avLst/>
          </a:prstGeom>
        </p:spPr>
      </p:pic>
      <p:pic>
        <p:nvPicPr>
          <p:cNvPr id="5" name="Picture 4">
            <a:extLst>
              <a:ext uri="{FF2B5EF4-FFF2-40B4-BE49-F238E27FC236}">
                <a16:creationId xmlns:a16="http://schemas.microsoft.com/office/drawing/2014/main" id="{1EE91216-212D-E942-A965-E00BCC16EE88}"/>
              </a:ext>
            </a:extLst>
          </p:cNvPr>
          <p:cNvPicPr>
            <a:picLocks noChangeAspect="1"/>
          </p:cNvPicPr>
          <p:nvPr/>
        </p:nvPicPr>
        <p:blipFill>
          <a:blip r:embed="rId4"/>
          <a:stretch>
            <a:fillRect/>
          </a:stretch>
        </p:blipFill>
        <p:spPr>
          <a:xfrm>
            <a:off x="425605" y="3573963"/>
            <a:ext cx="10515600" cy="2254986"/>
          </a:xfrm>
          <a:prstGeom prst="rect">
            <a:avLst/>
          </a:prstGeom>
        </p:spPr>
      </p:pic>
      <p:pic>
        <p:nvPicPr>
          <p:cNvPr id="11" name="Picture 10" descr="Chart&#10;&#10;Description automatically generated">
            <a:extLst>
              <a:ext uri="{FF2B5EF4-FFF2-40B4-BE49-F238E27FC236}">
                <a16:creationId xmlns:a16="http://schemas.microsoft.com/office/drawing/2014/main" id="{6AAD777C-EBA6-CF4D-867C-8E694AE86E11}"/>
              </a:ext>
            </a:extLst>
          </p:cNvPr>
          <p:cNvPicPr>
            <a:picLocks noChangeAspect="1"/>
          </p:cNvPicPr>
          <p:nvPr/>
        </p:nvPicPr>
        <p:blipFill rotWithShape="1">
          <a:blip r:embed="rId5"/>
          <a:srcRect r="11379"/>
          <a:stretch/>
        </p:blipFill>
        <p:spPr>
          <a:xfrm>
            <a:off x="7758152" y="584901"/>
            <a:ext cx="3426522" cy="2899854"/>
          </a:xfrm>
          <a:prstGeom prst="rect">
            <a:avLst/>
          </a:prstGeom>
        </p:spPr>
      </p:pic>
      <p:pic>
        <p:nvPicPr>
          <p:cNvPr id="13" name="Picture 12" descr="Chart, treemap chart&#10;&#10;Description automatically generated">
            <a:extLst>
              <a:ext uri="{FF2B5EF4-FFF2-40B4-BE49-F238E27FC236}">
                <a16:creationId xmlns:a16="http://schemas.microsoft.com/office/drawing/2014/main" id="{A4BE01AA-5132-C049-8F37-E1145BB2EE96}"/>
              </a:ext>
            </a:extLst>
          </p:cNvPr>
          <p:cNvPicPr>
            <a:picLocks noChangeAspect="1"/>
          </p:cNvPicPr>
          <p:nvPr/>
        </p:nvPicPr>
        <p:blipFill rotWithShape="1">
          <a:blip r:embed="rId6"/>
          <a:srcRect r="10043"/>
          <a:stretch/>
        </p:blipFill>
        <p:spPr>
          <a:xfrm>
            <a:off x="7758152" y="3958146"/>
            <a:ext cx="3478185" cy="2899854"/>
          </a:xfrm>
          <a:prstGeom prst="rect">
            <a:avLst/>
          </a:prstGeom>
        </p:spPr>
      </p:pic>
    </p:spTree>
    <p:extLst>
      <p:ext uri="{BB962C8B-B14F-4D97-AF65-F5344CB8AC3E}">
        <p14:creationId xmlns:p14="http://schemas.microsoft.com/office/powerpoint/2010/main" val="931685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FC28ECB9-FE84-034B-B358-B44B966087D4}"/>
              </a:ext>
            </a:extLst>
          </p:cNvPr>
          <p:cNvPicPr>
            <a:picLocks noChangeAspect="1"/>
          </p:cNvPicPr>
          <p:nvPr/>
        </p:nvPicPr>
        <p:blipFill rotWithShape="1">
          <a:blip r:embed="rId3"/>
          <a:srcRect r="9894"/>
          <a:stretch/>
        </p:blipFill>
        <p:spPr>
          <a:xfrm>
            <a:off x="8495370" y="410523"/>
            <a:ext cx="3696629" cy="3076901"/>
          </a:xfrm>
          <a:prstGeom prst="rect">
            <a:avLst/>
          </a:prstGeom>
        </p:spPr>
      </p:pic>
      <p:pic>
        <p:nvPicPr>
          <p:cNvPr id="9" name="Picture 8" descr="Chart, treemap chart&#10;&#10;Description automatically generated">
            <a:extLst>
              <a:ext uri="{FF2B5EF4-FFF2-40B4-BE49-F238E27FC236}">
                <a16:creationId xmlns:a16="http://schemas.microsoft.com/office/drawing/2014/main" id="{3BD5E922-98B2-774B-B1F5-93475D605EA0}"/>
              </a:ext>
            </a:extLst>
          </p:cNvPr>
          <p:cNvPicPr>
            <a:picLocks noChangeAspect="1"/>
          </p:cNvPicPr>
          <p:nvPr/>
        </p:nvPicPr>
        <p:blipFill rotWithShape="1">
          <a:blip r:embed="rId4"/>
          <a:srcRect r="10439"/>
          <a:stretch/>
        </p:blipFill>
        <p:spPr>
          <a:xfrm>
            <a:off x="8495371" y="3735659"/>
            <a:ext cx="3696628" cy="3095621"/>
          </a:xfrm>
          <a:prstGeom prst="rect">
            <a:avLst/>
          </a:prstGeom>
        </p:spPr>
      </p:pic>
      <p:pic>
        <p:nvPicPr>
          <p:cNvPr id="12" name="Content Placeholder 3">
            <a:extLst>
              <a:ext uri="{FF2B5EF4-FFF2-40B4-BE49-F238E27FC236}">
                <a16:creationId xmlns:a16="http://schemas.microsoft.com/office/drawing/2014/main" id="{7FB09EC0-CAA1-704A-B7E9-558BD08FA6CC}"/>
              </a:ext>
            </a:extLst>
          </p:cNvPr>
          <p:cNvPicPr>
            <a:picLocks noGrp="1" noChangeAspect="1"/>
          </p:cNvPicPr>
          <p:nvPr>
            <p:ph idx="1"/>
          </p:nvPr>
        </p:nvPicPr>
        <p:blipFill>
          <a:blip r:embed="rId5"/>
          <a:stretch>
            <a:fillRect/>
          </a:stretch>
        </p:blipFill>
        <p:spPr>
          <a:xfrm>
            <a:off x="236034" y="171199"/>
            <a:ext cx="8606883" cy="3257801"/>
          </a:xfrm>
          <a:prstGeom prst="rect">
            <a:avLst/>
          </a:prstGeom>
        </p:spPr>
      </p:pic>
      <p:pic>
        <p:nvPicPr>
          <p:cNvPr id="13" name="Picture 12">
            <a:extLst>
              <a:ext uri="{FF2B5EF4-FFF2-40B4-BE49-F238E27FC236}">
                <a16:creationId xmlns:a16="http://schemas.microsoft.com/office/drawing/2014/main" id="{6C9E34D6-B766-6A48-92E4-49136D3CE0A3}"/>
              </a:ext>
            </a:extLst>
          </p:cNvPr>
          <p:cNvPicPr>
            <a:picLocks noChangeAspect="1"/>
          </p:cNvPicPr>
          <p:nvPr/>
        </p:nvPicPr>
        <p:blipFill>
          <a:blip r:embed="rId6"/>
          <a:stretch>
            <a:fillRect/>
          </a:stretch>
        </p:blipFill>
        <p:spPr>
          <a:xfrm>
            <a:off x="236033" y="3663828"/>
            <a:ext cx="8606883" cy="2635254"/>
          </a:xfrm>
          <a:prstGeom prst="rect">
            <a:avLst/>
          </a:prstGeom>
        </p:spPr>
      </p:pic>
    </p:spTree>
    <p:extLst>
      <p:ext uri="{BB962C8B-B14F-4D97-AF65-F5344CB8AC3E}">
        <p14:creationId xmlns:p14="http://schemas.microsoft.com/office/powerpoint/2010/main" val="701810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8BE16-F58A-854D-A69B-D2AC3A32D09A}"/>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Confusion Matrices Before ADASYN</a:t>
            </a:r>
          </a:p>
        </p:txBody>
      </p:sp>
      <p:grpSp>
        <p:nvGrpSpPr>
          <p:cNvPr id="11" name="Group 10">
            <a:extLst>
              <a:ext uri="{FF2B5EF4-FFF2-40B4-BE49-F238E27FC236}">
                <a16:creationId xmlns:a16="http://schemas.microsoft.com/office/drawing/2014/main" id="{6E460E33-9A8F-4F4A-94CA-CAC5F4C5D277}"/>
              </a:ext>
            </a:extLst>
          </p:cNvPr>
          <p:cNvGrpSpPr/>
          <p:nvPr/>
        </p:nvGrpSpPr>
        <p:grpSpPr>
          <a:xfrm>
            <a:off x="4193386" y="3119301"/>
            <a:ext cx="3797536" cy="2848152"/>
            <a:chOff x="4193386" y="3119301"/>
            <a:chExt cx="3797536" cy="2848152"/>
          </a:xfrm>
        </p:grpSpPr>
        <p:pic>
          <p:nvPicPr>
            <p:cNvPr id="9" name="Picture 8" descr="Chart, treemap chart&#10;&#10;Description automatically generated">
              <a:extLst>
                <a:ext uri="{FF2B5EF4-FFF2-40B4-BE49-F238E27FC236}">
                  <a16:creationId xmlns:a16="http://schemas.microsoft.com/office/drawing/2014/main" id="{419A463E-0B61-DE45-B7F2-1527B547D756}"/>
                </a:ext>
              </a:extLst>
            </p:cNvPr>
            <p:cNvPicPr>
              <a:picLocks noChangeAspect="1"/>
            </p:cNvPicPr>
            <p:nvPr/>
          </p:nvPicPr>
          <p:blipFill>
            <a:blip r:embed="rId2"/>
            <a:stretch>
              <a:fillRect/>
            </a:stretch>
          </p:blipFill>
          <p:spPr>
            <a:xfrm>
              <a:off x="4193386" y="3119301"/>
              <a:ext cx="3797536" cy="2848152"/>
            </a:xfrm>
            <a:prstGeom prst="rect">
              <a:avLst/>
            </a:prstGeom>
          </p:spPr>
        </p:pic>
        <p:sp>
          <p:nvSpPr>
            <p:cNvPr id="10" name="TextBox 9">
              <a:extLst>
                <a:ext uri="{FF2B5EF4-FFF2-40B4-BE49-F238E27FC236}">
                  <a16:creationId xmlns:a16="http://schemas.microsoft.com/office/drawing/2014/main" id="{B609147C-5372-A047-A6CB-86834FE773B3}"/>
                </a:ext>
              </a:extLst>
            </p:cNvPr>
            <p:cNvSpPr txBox="1"/>
            <p:nvPr/>
          </p:nvSpPr>
          <p:spPr>
            <a:xfrm>
              <a:off x="4744122" y="3119301"/>
              <a:ext cx="2151530" cy="379584"/>
            </a:xfrm>
            <a:prstGeom prst="rect">
              <a:avLst/>
            </a:prstGeom>
            <a:noFill/>
          </p:spPr>
          <p:txBody>
            <a:bodyPr wrap="square" rtlCol="0">
              <a:spAutoFit/>
            </a:bodyPr>
            <a:lstStyle/>
            <a:p>
              <a:r>
                <a:rPr lang="en-IL" dirty="0"/>
                <a:t>Param4</a:t>
              </a:r>
            </a:p>
          </p:txBody>
        </p:sp>
      </p:grpSp>
      <p:grpSp>
        <p:nvGrpSpPr>
          <p:cNvPr id="13" name="Group 12">
            <a:extLst>
              <a:ext uri="{FF2B5EF4-FFF2-40B4-BE49-F238E27FC236}">
                <a16:creationId xmlns:a16="http://schemas.microsoft.com/office/drawing/2014/main" id="{DDAC424E-7E49-5A44-BFF5-8D5D35D05191}"/>
              </a:ext>
            </a:extLst>
          </p:cNvPr>
          <p:cNvGrpSpPr/>
          <p:nvPr/>
        </p:nvGrpSpPr>
        <p:grpSpPr>
          <a:xfrm>
            <a:off x="194099" y="3119301"/>
            <a:ext cx="3797536" cy="2848152"/>
            <a:chOff x="194099" y="3119301"/>
            <a:chExt cx="3797536" cy="2848152"/>
          </a:xfrm>
        </p:grpSpPr>
        <p:pic>
          <p:nvPicPr>
            <p:cNvPr id="7" name="Picture 6" descr="Chart&#10;&#10;Description automatically generated">
              <a:extLst>
                <a:ext uri="{FF2B5EF4-FFF2-40B4-BE49-F238E27FC236}">
                  <a16:creationId xmlns:a16="http://schemas.microsoft.com/office/drawing/2014/main" id="{EB14077C-DE30-D64E-B9AA-46C3F7BA222D}"/>
                </a:ext>
              </a:extLst>
            </p:cNvPr>
            <p:cNvPicPr>
              <a:picLocks noChangeAspect="1"/>
            </p:cNvPicPr>
            <p:nvPr/>
          </p:nvPicPr>
          <p:blipFill>
            <a:blip r:embed="rId3"/>
            <a:stretch>
              <a:fillRect/>
            </a:stretch>
          </p:blipFill>
          <p:spPr>
            <a:xfrm>
              <a:off x="194099" y="3119301"/>
              <a:ext cx="3797536" cy="2848152"/>
            </a:xfrm>
            <a:prstGeom prst="rect">
              <a:avLst/>
            </a:prstGeom>
          </p:spPr>
        </p:pic>
        <p:sp>
          <p:nvSpPr>
            <p:cNvPr id="12" name="TextBox 11">
              <a:extLst>
                <a:ext uri="{FF2B5EF4-FFF2-40B4-BE49-F238E27FC236}">
                  <a16:creationId xmlns:a16="http://schemas.microsoft.com/office/drawing/2014/main" id="{BE12E422-57A5-AB4B-824E-C3AB9D2D1FBE}"/>
                </a:ext>
              </a:extLst>
            </p:cNvPr>
            <p:cNvSpPr txBox="1"/>
            <p:nvPr/>
          </p:nvSpPr>
          <p:spPr>
            <a:xfrm>
              <a:off x="720762" y="3119301"/>
              <a:ext cx="2054711" cy="369332"/>
            </a:xfrm>
            <a:prstGeom prst="rect">
              <a:avLst/>
            </a:prstGeom>
            <a:noFill/>
          </p:spPr>
          <p:txBody>
            <a:bodyPr wrap="square" rtlCol="0">
              <a:spAutoFit/>
            </a:bodyPr>
            <a:lstStyle/>
            <a:p>
              <a:r>
                <a:rPr lang="en-IL" dirty="0"/>
                <a:t>Param3</a:t>
              </a:r>
            </a:p>
          </p:txBody>
        </p:sp>
      </p:grpSp>
      <p:grpSp>
        <p:nvGrpSpPr>
          <p:cNvPr id="44" name="Group 43">
            <a:extLst>
              <a:ext uri="{FF2B5EF4-FFF2-40B4-BE49-F238E27FC236}">
                <a16:creationId xmlns:a16="http://schemas.microsoft.com/office/drawing/2014/main" id="{FFA97316-801D-5548-B12E-51538B193D67}"/>
              </a:ext>
            </a:extLst>
          </p:cNvPr>
          <p:cNvGrpSpPr/>
          <p:nvPr/>
        </p:nvGrpSpPr>
        <p:grpSpPr>
          <a:xfrm>
            <a:off x="8192673" y="3129553"/>
            <a:ext cx="3797536" cy="2823659"/>
            <a:chOff x="8192673" y="3129553"/>
            <a:chExt cx="3797536" cy="2823659"/>
          </a:xfrm>
        </p:grpSpPr>
        <p:pic>
          <p:nvPicPr>
            <p:cNvPr id="5" name="Picture 4" descr="Chart&#10;&#10;Description automatically generated">
              <a:extLst>
                <a:ext uri="{FF2B5EF4-FFF2-40B4-BE49-F238E27FC236}">
                  <a16:creationId xmlns:a16="http://schemas.microsoft.com/office/drawing/2014/main" id="{8F714E76-D2F3-1A4B-B1F5-6EFFCCE1A68C}"/>
                </a:ext>
              </a:extLst>
            </p:cNvPr>
            <p:cNvPicPr>
              <a:picLocks noChangeAspect="1"/>
            </p:cNvPicPr>
            <p:nvPr/>
          </p:nvPicPr>
          <p:blipFill>
            <a:blip r:embed="rId4"/>
            <a:stretch>
              <a:fillRect/>
            </a:stretch>
          </p:blipFill>
          <p:spPr>
            <a:xfrm>
              <a:off x="8192673" y="3133542"/>
              <a:ext cx="3797536" cy="2819670"/>
            </a:xfrm>
            <a:prstGeom prst="rect">
              <a:avLst/>
            </a:prstGeom>
          </p:spPr>
        </p:pic>
        <p:sp>
          <p:nvSpPr>
            <p:cNvPr id="15" name="TextBox 14">
              <a:extLst>
                <a:ext uri="{FF2B5EF4-FFF2-40B4-BE49-F238E27FC236}">
                  <a16:creationId xmlns:a16="http://schemas.microsoft.com/office/drawing/2014/main" id="{336A10CD-A358-AF4A-971B-460E77CD515F}"/>
                </a:ext>
              </a:extLst>
            </p:cNvPr>
            <p:cNvSpPr txBox="1"/>
            <p:nvPr/>
          </p:nvSpPr>
          <p:spPr>
            <a:xfrm>
              <a:off x="8778241" y="3129553"/>
              <a:ext cx="1398494" cy="369332"/>
            </a:xfrm>
            <a:prstGeom prst="rect">
              <a:avLst/>
            </a:prstGeom>
            <a:noFill/>
          </p:spPr>
          <p:txBody>
            <a:bodyPr wrap="square" rtlCol="0">
              <a:spAutoFit/>
            </a:bodyPr>
            <a:lstStyle/>
            <a:p>
              <a:r>
                <a:rPr lang="en-IL" dirty="0"/>
                <a:t>Param1</a:t>
              </a:r>
            </a:p>
          </p:txBody>
        </p:sp>
      </p:grpSp>
    </p:spTree>
    <p:extLst>
      <p:ext uri="{BB962C8B-B14F-4D97-AF65-F5344CB8AC3E}">
        <p14:creationId xmlns:p14="http://schemas.microsoft.com/office/powerpoint/2010/main" val="332825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3D2E-13D3-4D1C-A6EE-49FC203F1058}"/>
              </a:ext>
            </a:extLst>
          </p:cNvPr>
          <p:cNvSpPr>
            <a:spLocks noGrp="1"/>
          </p:cNvSpPr>
          <p:nvPr>
            <p:ph type="title"/>
          </p:nvPr>
        </p:nvSpPr>
        <p:spPr/>
        <p:txBody>
          <a:bodyPr/>
          <a:lstStyle/>
          <a:p>
            <a:r>
              <a:rPr lang="en-US" dirty="0"/>
              <a:t>Target Variable</a:t>
            </a:r>
            <a:endParaRPr lang="he-IL" dirty="0"/>
          </a:p>
        </p:txBody>
      </p:sp>
      <p:pic>
        <p:nvPicPr>
          <p:cNvPr id="5" name="Content Placeholder 4">
            <a:extLst>
              <a:ext uri="{FF2B5EF4-FFF2-40B4-BE49-F238E27FC236}">
                <a16:creationId xmlns:a16="http://schemas.microsoft.com/office/drawing/2014/main" id="{C9DFADBC-301F-4AF8-9D2F-F4962DF9F1A8}"/>
              </a:ext>
            </a:extLst>
          </p:cNvPr>
          <p:cNvPicPr>
            <a:picLocks noGrp="1" noChangeAspect="1"/>
          </p:cNvPicPr>
          <p:nvPr>
            <p:ph idx="1"/>
          </p:nvPr>
        </p:nvPicPr>
        <p:blipFill>
          <a:blip r:embed="rId2"/>
          <a:stretch>
            <a:fillRect/>
          </a:stretch>
        </p:blipFill>
        <p:spPr>
          <a:xfrm>
            <a:off x="368444" y="1803502"/>
            <a:ext cx="4906827" cy="4351338"/>
          </a:xfrm>
        </p:spPr>
      </p:pic>
      <p:sp>
        <p:nvSpPr>
          <p:cNvPr id="7" name="TextBox 6">
            <a:extLst>
              <a:ext uri="{FF2B5EF4-FFF2-40B4-BE49-F238E27FC236}">
                <a16:creationId xmlns:a16="http://schemas.microsoft.com/office/drawing/2014/main" id="{6FB38EC7-5C88-4AF2-A339-F1EEA07A3CE6}"/>
              </a:ext>
            </a:extLst>
          </p:cNvPr>
          <p:cNvSpPr txBox="1"/>
          <p:nvPr/>
        </p:nvSpPr>
        <p:spPr>
          <a:xfrm>
            <a:off x="5725098" y="2967335"/>
            <a:ext cx="6098458" cy="1323439"/>
          </a:xfrm>
          <a:prstGeom prst="rect">
            <a:avLst/>
          </a:prstGeom>
          <a:noFill/>
        </p:spPr>
        <p:txBody>
          <a:bodyPr wrap="square">
            <a:spAutoFit/>
          </a:bodyPr>
          <a:lstStyle/>
          <a:p>
            <a:r>
              <a:rPr lang="en-US" sz="2000" dirty="0">
                <a:latin typeface="+mj-lt"/>
              </a:rPr>
              <a:t>Distribution of samples associated with the odor character (left) and the percentage of odorants given low familiarity ratings by the subjects for each odor character (right).</a:t>
            </a:r>
            <a:endParaRPr lang="he-IL" sz="2000" dirty="0">
              <a:latin typeface="+mj-lt"/>
            </a:endParaRPr>
          </a:p>
        </p:txBody>
      </p:sp>
    </p:spTree>
    <p:extLst>
      <p:ext uri="{BB962C8B-B14F-4D97-AF65-F5344CB8AC3E}">
        <p14:creationId xmlns:p14="http://schemas.microsoft.com/office/powerpoint/2010/main" val="182285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9AD4D-BB66-4E1C-A70E-3D8D2579EC70}"/>
              </a:ext>
            </a:extLst>
          </p:cNvPr>
          <p:cNvSpPr>
            <a:spLocks noGrp="1"/>
          </p:cNvSpPr>
          <p:nvPr>
            <p:ph type="title"/>
          </p:nvPr>
        </p:nvSpPr>
        <p:spPr/>
        <p:txBody>
          <a:bodyPr/>
          <a:lstStyle/>
          <a:p>
            <a:r>
              <a:rPr lang="en-US" dirty="0"/>
              <a:t>Target Variable</a:t>
            </a:r>
            <a:endParaRPr lang="he-IL" dirty="0"/>
          </a:p>
        </p:txBody>
      </p:sp>
      <p:sp>
        <p:nvSpPr>
          <p:cNvPr id="3" name="Content Placeholder 2">
            <a:extLst>
              <a:ext uri="{FF2B5EF4-FFF2-40B4-BE49-F238E27FC236}">
                <a16:creationId xmlns:a16="http://schemas.microsoft.com/office/drawing/2014/main" id="{C273709A-250F-424F-A197-0D4AEB30804E}"/>
              </a:ext>
            </a:extLst>
          </p:cNvPr>
          <p:cNvSpPr>
            <a:spLocks noGrp="1"/>
          </p:cNvSpPr>
          <p:nvPr>
            <p:ph idx="1"/>
          </p:nvPr>
        </p:nvSpPr>
        <p:spPr/>
        <p:txBody>
          <a:bodyPr>
            <a:normAutofit/>
          </a:bodyPr>
          <a:lstStyle/>
          <a:p>
            <a:r>
              <a:rPr lang="en-US" sz="2400" dirty="0">
                <a:effectLst/>
                <a:latin typeface="+mj-lt"/>
                <a:ea typeface="Calibri" panose="020F0502020204030204" pitchFamily="34" charset="0"/>
                <a:cs typeface="Arial" panose="020B0604020202020204" pitchFamily="34" charset="0"/>
              </a:rPr>
              <a:t>Keller and </a:t>
            </a:r>
            <a:r>
              <a:rPr lang="en-US" sz="2400" dirty="0" err="1">
                <a:effectLst/>
                <a:latin typeface="+mj-lt"/>
                <a:ea typeface="Calibri" panose="020F0502020204030204" pitchFamily="34" charset="0"/>
                <a:cs typeface="Arial" panose="020B0604020202020204" pitchFamily="34" charset="0"/>
              </a:rPr>
              <a:t>Vosshall</a:t>
            </a:r>
            <a:r>
              <a:rPr lang="en-US" sz="2400" dirty="0">
                <a:effectLst/>
                <a:latin typeface="+mj-lt"/>
                <a:ea typeface="Calibri" panose="020F0502020204030204" pitchFamily="34" charset="0"/>
                <a:cs typeface="Arial" panose="020B0604020202020204" pitchFamily="34" charset="0"/>
              </a:rPr>
              <a:t> (2016), </a:t>
            </a:r>
            <a:r>
              <a:rPr lang="en-US" sz="2400" dirty="0">
                <a:latin typeface="+mj-lt"/>
              </a:rPr>
              <a:t>concluded that the descriptor “chemical” was used often when the subjects were unfamiliar with the smell. </a:t>
            </a:r>
            <a:br>
              <a:rPr lang="en-US" sz="2400" dirty="0">
                <a:latin typeface="+mj-lt"/>
              </a:rPr>
            </a:br>
            <a:r>
              <a:rPr lang="en-US" sz="2400" dirty="0">
                <a:latin typeface="+mj-lt"/>
              </a:rPr>
              <a:t>Which is supported by the observation that 63.7% compounds perceived to have “chemical” OC are rated to be unfamiliar by the majority of the subjects.</a:t>
            </a:r>
          </a:p>
          <a:p>
            <a:r>
              <a:rPr lang="en-US" sz="2400" dirty="0">
                <a:latin typeface="+mj-lt"/>
              </a:rPr>
              <a:t>In this light, we concluded to predict the </a:t>
            </a:r>
            <a:r>
              <a:rPr lang="en-US" sz="2400" i="0" u="none" strike="noStrike" baseline="0" dirty="0">
                <a:latin typeface="+mj-lt"/>
              </a:rPr>
              <a:t>odorant character “sour”.</a:t>
            </a:r>
          </a:p>
        </p:txBody>
      </p:sp>
    </p:spTree>
    <p:extLst>
      <p:ext uri="{BB962C8B-B14F-4D97-AF65-F5344CB8AC3E}">
        <p14:creationId xmlns:p14="http://schemas.microsoft.com/office/powerpoint/2010/main" val="4129759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17F7A-40E3-4395-AB45-44E53977D5A8}"/>
              </a:ext>
            </a:extLst>
          </p:cNvPr>
          <p:cNvSpPr>
            <a:spLocks noGrp="1"/>
          </p:cNvSpPr>
          <p:nvPr>
            <p:ph type="title"/>
          </p:nvPr>
        </p:nvSpPr>
        <p:spPr/>
        <p:txBody>
          <a:bodyPr/>
          <a:lstStyle/>
          <a:p>
            <a:r>
              <a:rPr lang="en-US" dirty="0"/>
              <a:t>Target Variable</a:t>
            </a:r>
            <a:endParaRPr lang="he-IL" dirty="0"/>
          </a:p>
        </p:txBody>
      </p:sp>
      <p:sp>
        <p:nvSpPr>
          <p:cNvPr id="3" name="Content Placeholder 2">
            <a:extLst>
              <a:ext uri="{FF2B5EF4-FFF2-40B4-BE49-F238E27FC236}">
                <a16:creationId xmlns:a16="http://schemas.microsoft.com/office/drawing/2014/main" id="{81E55ECB-5D04-4B20-8EB4-D66B7ACAD886}"/>
              </a:ext>
            </a:extLst>
          </p:cNvPr>
          <p:cNvSpPr>
            <a:spLocks noGrp="1"/>
          </p:cNvSpPr>
          <p:nvPr>
            <p:ph idx="1"/>
          </p:nvPr>
        </p:nvSpPr>
        <p:spPr/>
        <p:txBody>
          <a:bodyPr/>
          <a:lstStyle/>
          <a:p>
            <a:r>
              <a:rPr lang="en-US" dirty="0">
                <a:latin typeface="+mj-lt"/>
              </a:rPr>
              <a:t>Unlike, </a:t>
            </a:r>
            <a:r>
              <a:rPr lang="en-US" sz="2800" i="0" u="none" strike="noStrike" baseline="0" dirty="0">
                <a:latin typeface="+mj-lt"/>
              </a:rPr>
              <a:t>Chacko et al (2020), we took into consideration subject’s actual rating of each OC, and not just the frequency of ratings.</a:t>
            </a:r>
          </a:p>
          <a:p>
            <a:r>
              <a:rPr lang="en-US" dirty="0">
                <a:latin typeface="+mj-lt"/>
              </a:rPr>
              <a:t>We calculated the mean rating, regarding </a:t>
            </a:r>
            <a:r>
              <a:rPr lang="en-US" dirty="0" err="1">
                <a:latin typeface="+mj-lt"/>
              </a:rPr>
              <a:t>NaN</a:t>
            </a:r>
            <a:r>
              <a:rPr lang="en-US" dirty="0">
                <a:latin typeface="+mj-lt"/>
              </a:rPr>
              <a:t> as zeros, for each combination of odor and odor dilution.</a:t>
            </a:r>
          </a:p>
          <a:p>
            <a:r>
              <a:rPr lang="en-US" dirty="0">
                <a:latin typeface="+mj-lt"/>
              </a:rPr>
              <a:t>For every combo of odor and dilution, we tested If the 3 highest means included “sour”- regarded as 1, on didn’t include “sour”- regarded as 0. </a:t>
            </a:r>
            <a:endParaRPr lang="he-IL" dirty="0">
              <a:latin typeface="+mj-lt"/>
            </a:endParaRPr>
          </a:p>
          <a:p>
            <a:endParaRPr lang="he-IL" dirty="0"/>
          </a:p>
        </p:txBody>
      </p:sp>
    </p:spTree>
    <p:extLst>
      <p:ext uri="{BB962C8B-B14F-4D97-AF65-F5344CB8AC3E}">
        <p14:creationId xmlns:p14="http://schemas.microsoft.com/office/powerpoint/2010/main" val="3866177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EC9A-C8D1-474F-80B7-97CE455E94EA}"/>
              </a:ext>
            </a:extLst>
          </p:cNvPr>
          <p:cNvSpPr>
            <a:spLocks noGrp="1"/>
          </p:cNvSpPr>
          <p:nvPr>
            <p:ph type="title"/>
          </p:nvPr>
        </p:nvSpPr>
        <p:spPr/>
        <p:txBody>
          <a:bodyPr/>
          <a:lstStyle/>
          <a:p>
            <a:r>
              <a:rPr lang="en-US" dirty="0"/>
              <a:t>Molecular Descriptors</a:t>
            </a:r>
            <a:endParaRPr lang="he-IL" dirty="0"/>
          </a:p>
        </p:txBody>
      </p:sp>
      <p:sp>
        <p:nvSpPr>
          <p:cNvPr id="3" name="Content Placeholder 2">
            <a:extLst>
              <a:ext uri="{FF2B5EF4-FFF2-40B4-BE49-F238E27FC236}">
                <a16:creationId xmlns:a16="http://schemas.microsoft.com/office/drawing/2014/main" id="{ECE22950-4778-4D5C-9602-7F32A53B763F}"/>
              </a:ext>
            </a:extLst>
          </p:cNvPr>
          <p:cNvSpPr>
            <a:spLocks noGrp="1"/>
          </p:cNvSpPr>
          <p:nvPr>
            <p:ph idx="1"/>
          </p:nvPr>
        </p:nvSpPr>
        <p:spPr/>
        <p:txBody>
          <a:bodyPr/>
          <a:lstStyle/>
          <a:p>
            <a:r>
              <a:rPr lang="en-US" dirty="0">
                <a:latin typeface="+mj-lt"/>
              </a:rPr>
              <a:t>In order to predict our target variable, we used molecular descriptors generated by RDKit_2D.</a:t>
            </a:r>
            <a:br>
              <a:rPr lang="en-US" dirty="0">
                <a:latin typeface="+mj-lt"/>
              </a:rPr>
            </a:br>
            <a:endParaRPr lang="en-US" dirty="0">
              <a:latin typeface="+mj-lt"/>
            </a:endParaRPr>
          </a:p>
          <a:p>
            <a:r>
              <a:rPr lang="en-US" dirty="0">
                <a:latin typeface="+mj-lt"/>
              </a:rPr>
              <a:t>X was composed of 960 rows of odor and dilution combos.</a:t>
            </a:r>
            <a:br>
              <a:rPr lang="en-US" dirty="0">
                <a:latin typeface="+mj-lt"/>
              </a:rPr>
            </a:br>
            <a:endParaRPr lang="en-US" dirty="0">
              <a:latin typeface="+mj-lt"/>
            </a:endParaRPr>
          </a:p>
          <a:p>
            <a:r>
              <a:rPr lang="en-US" dirty="0">
                <a:latin typeface="+mj-lt"/>
              </a:rPr>
              <a:t>y contained each row ‘ground truth’ label- 1 for “sour”, 0 for non-”sour”.  </a:t>
            </a:r>
            <a:endParaRPr lang="he-IL" dirty="0">
              <a:latin typeface="+mj-lt"/>
            </a:endParaRPr>
          </a:p>
        </p:txBody>
      </p:sp>
    </p:spTree>
    <p:extLst>
      <p:ext uri="{BB962C8B-B14F-4D97-AF65-F5344CB8AC3E}">
        <p14:creationId xmlns:p14="http://schemas.microsoft.com/office/powerpoint/2010/main" val="2420484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12AC-A585-4284-82C2-95D72FAE586C}"/>
              </a:ext>
            </a:extLst>
          </p:cNvPr>
          <p:cNvSpPr>
            <a:spLocks noGrp="1"/>
          </p:cNvSpPr>
          <p:nvPr>
            <p:ph type="title"/>
          </p:nvPr>
        </p:nvSpPr>
        <p:spPr/>
        <p:txBody>
          <a:bodyPr/>
          <a:lstStyle/>
          <a:p>
            <a:r>
              <a:rPr lang="en-US" dirty="0"/>
              <a:t>Preprocessing</a:t>
            </a:r>
            <a:endParaRPr lang="he-IL" dirty="0"/>
          </a:p>
        </p:txBody>
      </p:sp>
      <p:sp>
        <p:nvSpPr>
          <p:cNvPr id="3" name="Content Placeholder 2">
            <a:extLst>
              <a:ext uri="{FF2B5EF4-FFF2-40B4-BE49-F238E27FC236}">
                <a16:creationId xmlns:a16="http://schemas.microsoft.com/office/drawing/2014/main" id="{0878ECB8-61D2-4C37-AEBA-01324D08707F}"/>
              </a:ext>
            </a:extLst>
          </p:cNvPr>
          <p:cNvSpPr>
            <a:spLocks noGrp="1"/>
          </p:cNvSpPr>
          <p:nvPr>
            <p:ph idx="1"/>
          </p:nvPr>
        </p:nvSpPr>
        <p:spPr/>
        <p:txBody>
          <a:bodyPr/>
          <a:lstStyle/>
          <a:p>
            <a:r>
              <a:rPr lang="en-US" dirty="0">
                <a:latin typeface="+mj-lt"/>
              </a:rPr>
              <a:t>Empty columns were removed.</a:t>
            </a:r>
          </a:p>
          <a:p>
            <a:endParaRPr lang="en-US" dirty="0">
              <a:latin typeface="+mj-lt"/>
            </a:endParaRPr>
          </a:p>
          <a:p>
            <a:r>
              <a:rPr lang="en-US" dirty="0">
                <a:latin typeface="+mj-lt"/>
              </a:rPr>
              <a:t>Non-numeric columns were dropped.</a:t>
            </a:r>
          </a:p>
          <a:p>
            <a:endParaRPr lang="en-US" dirty="0">
              <a:latin typeface="+mj-lt"/>
            </a:endParaRPr>
          </a:p>
          <a:p>
            <a:r>
              <a:rPr lang="en-US" dirty="0" err="1">
                <a:latin typeface="+mj-lt"/>
              </a:rPr>
              <a:t>NaN’s</a:t>
            </a:r>
            <a:r>
              <a:rPr lang="en-US" dirty="0">
                <a:latin typeface="+mj-lt"/>
              </a:rPr>
              <a:t> were filled with column mean.</a:t>
            </a:r>
          </a:p>
          <a:p>
            <a:endParaRPr lang="he-IL" dirty="0"/>
          </a:p>
        </p:txBody>
      </p:sp>
    </p:spTree>
    <p:extLst>
      <p:ext uri="{BB962C8B-B14F-4D97-AF65-F5344CB8AC3E}">
        <p14:creationId xmlns:p14="http://schemas.microsoft.com/office/powerpoint/2010/main" val="2419955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3179</TotalTime>
  <Words>2175</Words>
  <Application>Microsoft Office PowerPoint</Application>
  <PresentationFormat>Widescreen</PresentationFormat>
  <Paragraphs>216</Paragraphs>
  <Slides>48</Slides>
  <Notes>3</Notes>
  <HiddenSlides>15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BtskjhMyriadPro-Bold</vt:lpstr>
      <vt:lpstr>Calibri</vt:lpstr>
      <vt:lpstr>Calibri Light</vt:lpstr>
      <vt:lpstr>Cambria Math</vt:lpstr>
      <vt:lpstr>Consolas</vt:lpstr>
      <vt:lpstr>Courier New</vt:lpstr>
      <vt:lpstr>KrvwxpMyriadPro-Light</vt:lpstr>
      <vt:lpstr>Office Theme</vt:lpstr>
      <vt:lpstr>Predictiong “Sour” Odorant Characters using Molecular Properties</vt:lpstr>
      <vt:lpstr>The Dataset</vt:lpstr>
      <vt:lpstr>Target Variable</vt:lpstr>
      <vt:lpstr>Target Variable</vt:lpstr>
      <vt:lpstr>Target Variable</vt:lpstr>
      <vt:lpstr>Target Variable</vt:lpstr>
      <vt:lpstr>Target Variable</vt:lpstr>
      <vt:lpstr>Molecular Descriptors</vt:lpstr>
      <vt:lpstr>Preprocessing</vt:lpstr>
      <vt:lpstr>EDA</vt:lpstr>
      <vt:lpstr>Correlations Heatmap</vt:lpstr>
      <vt:lpstr>Class Distribution</vt:lpstr>
      <vt:lpstr>Train Test Split</vt:lpstr>
      <vt:lpstr>Pipeline</vt:lpstr>
      <vt:lpstr>Pipeline</vt:lpstr>
      <vt:lpstr>Oversampling Using ADASYN</vt:lpstr>
      <vt:lpstr>Classifiers</vt:lpstr>
      <vt:lpstr>Optimal model</vt:lpstr>
      <vt:lpstr>Classification Report</vt:lpstr>
      <vt:lpstr>Confusion Matrix</vt:lpstr>
      <vt:lpstr>Feature Permutation Importance</vt:lpstr>
      <vt:lpstr>Sorted Feature Permutation Importance</vt:lpstr>
      <vt:lpstr>Feature Selection</vt:lpstr>
      <vt:lpstr>Heatmap After Boruta Feature Selection</vt:lpstr>
      <vt:lpstr>Optimal Model After Boruta</vt:lpstr>
      <vt:lpstr>Optimal Model After Boruta</vt:lpstr>
      <vt:lpstr>Classification Report After Boruta</vt:lpstr>
      <vt:lpstr>Confusion Matrix After Boruta</vt:lpstr>
      <vt:lpstr>Feature Importance After Boruta</vt:lpstr>
      <vt:lpstr>Feature Importance After Boruta</vt:lpstr>
      <vt:lpstr>Features Descriptions</vt:lpstr>
      <vt:lpstr>References</vt:lpstr>
      <vt:lpstr>Preprocessing</vt:lpstr>
      <vt:lpstr>Feature Selection</vt:lpstr>
      <vt:lpstr>PowerPoint Presentation</vt:lpstr>
      <vt:lpstr>Oversampling with ADASYN Introduction</vt:lpstr>
      <vt:lpstr>Oversampling with ADASYN – Practical Steps (I)</vt:lpstr>
      <vt:lpstr>Oversampling with ADASYN – Practical Steps</vt:lpstr>
      <vt:lpstr>Model Selection</vt:lpstr>
      <vt:lpstr>Confusion Matrices Before BORUTA (Feature Selection)</vt:lpstr>
      <vt:lpstr>Confusion Matrices Before ADASYN (Oversampling)</vt:lpstr>
      <vt:lpstr>Confusion Matrices After Boruta &amp; ADASYN</vt:lpstr>
      <vt:lpstr>Feature Correlation After Boruta &amp; Scaling</vt:lpstr>
      <vt:lpstr>The Final Model’s Performance Evaluation</vt:lpstr>
      <vt:lpstr>Conclusions</vt:lpstr>
      <vt:lpstr>PowerPoint Presentation</vt:lpstr>
      <vt:lpstr>PowerPoint Presentation</vt:lpstr>
      <vt:lpstr>Confusion Matrices Before ADASYN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Olfactory Perception Based on the Molecule’s Properties</dc:title>
  <dc:creator>Ofir Sade</dc:creator>
  <cp:lastModifiedBy>Yonatan Goldstein Golan</cp:lastModifiedBy>
  <cp:revision>103</cp:revision>
  <dcterms:created xsi:type="dcterms:W3CDTF">2022-03-10T10:12:35Z</dcterms:created>
  <dcterms:modified xsi:type="dcterms:W3CDTF">2022-03-14T21:43:11Z</dcterms:modified>
</cp:coreProperties>
</file>